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883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22172" y="1625295"/>
            <a:ext cx="10747654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9" y="0"/>
            <a:ext cx="1219198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578350"/>
            <a:ext cx="12188825" cy="2279650"/>
          </a:xfrm>
          <a:custGeom>
            <a:avLst/>
            <a:gdLst/>
            <a:ahLst/>
            <a:cxnLst/>
            <a:rect l="l" t="t" r="r" b="b"/>
            <a:pathLst>
              <a:path w="12188825" h="2279650">
                <a:moveTo>
                  <a:pt x="12188825" y="0"/>
                </a:moveTo>
                <a:lnTo>
                  <a:pt x="0" y="0"/>
                </a:lnTo>
                <a:lnTo>
                  <a:pt x="0" y="2279650"/>
                </a:lnTo>
                <a:lnTo>
                  <a:pt x="12188825" y="2279650"/>
                </a:lnTo>
                <a:lnTo>
                  <a:pt x="1218882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03503" y="398729"/>
            <a:ext cx="9984993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98550" y="2133981"/>
            <a:ext cx="9994899" cy="3482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peerj.com/articles/444/author-2" TargetMode="External"/><Relationship Id="rId3" Type="http://schemas.openxmlformats.org/officeDocument/2006/relationships/hyperlink" Target="https://peerj.com/search/?type=articles&amp;manuscriptType=research-article" TargetMode="External"/><Relationship Id="rId7" Type="http://schemas.openxmlformats.org/officeDocument/2006/relationships/hyperlink" Target="https://peerj.com/articles/444/?wptouch_preview_theme=enabled" TargetMode="External"/><Relationship Id="rId2" Type="http://schemas.openxmlformats.org/officeDocument/2006/relationships/hyperlink" Target="https://docs.opencv.org/3.4/df/d25/classcv_1_1face_1_1LBPHFaceRecognize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erj.com/articles/444/author-1" TargetMode="External"/><Relationship Id="rId5" Type="http://schemas.openxmlformats.org/officeDocument/2006/relationships/hyperlink" Target="https://peerj.com/subjects/?filter=Psychiatry%20and%20Psychology" TargetMode="External"/><Relationship Id="rId10" Type="http://schemas.openxmlformats.org/officeDocument/2006/relationships/image" Target="../media/image15.jpg"/><Relationship Id="rId4" Type="http://schemas.openxmlformats.org/officeDocument/2006/relationships/hyperlink" Target="https://peerj.com/subjects/?filter=Human-Computer%20Interaction" TargetMode="External"/><Relationship Id="rId9" Type="http://schemas.openxmlformats.org/officeDocument/2006/relationships/hyperlink" Target="https://peerj.com/articles/444/author-3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5122" y="0"/>
            <a:ext cx="7557134" cy="6400800"/>
          </a:xfrm>
          <a:custGeom>
            <a:avLst/>
            <a:gdLst/>
            <a:ahLst/>
            <a:cxnLst/>
            <a:rect l="l" t="t" r="r" b="b"/>
            <a:pathLst>
              <a:path w="7557134" h="6400800">
                <a:moveTo>
                  <a:pt x="0" y="6400800"/>
                </a:moveTo>
                <a:lnTo>
                  <a:pt x="7556877" y="6400800"/>
                </a:lnTo>
                <a:lnTo>
                  <a:pt x="7556877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75" y="6400800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825" y="0"/>
                </a:moveTo>
                <a:lnTo>
                  <a:pt x="0" y="0"/>
                </a:lnTo>
                <a:lnTo>
                  <a:pt x="0" y="457200"/>
                </a:lnTo>
                <a:lnTo>
                  <a:pt x="12188825" y="457200"/>
                </a:lnTo>
                <a:lnTo>
                  <a:pt x="1218882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1089640" cy="6858000"/>
            <a:chOff x="0" y="0"/>
            <a:chExt cx="11089640" cy="6858000"/>
          </a:xfrm>
        </p:grpSpPr>
        <p:sp>
          <p:nvSpPr>
            <p:cNvPr id="5" name="object 5"/>
            <p:cNvSpPr/>
            <p:nvPr/>
          </p:nvSpPr>
          <p:spPr>
            <a:xfrm>
              <a:off x="4635122" y="4474717"/>
              <a:ext cx="6448425" cy="0"/>
            </a:xfrm>
            <a:custGeom>
              <a:avLst/>
              <a:gdLst/>
              <a:ahLst/>
              <a:cxnLst/>
              <a:rect l="l" t="t" r="r" b="b"/>
              <a:pathLst>
                <a:path w="6448425">
                  <a:moveTo>
                    <a:pt x="0" y="0"/>
                  </a:moveTo>
                  <a:lnTo>
                    <a:pt x="644804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635500" cy="6858000"/>
            </a:xfrm>
            <a:custGeom>
              <a:avLst/>
              <a:gdLst/>
              <a:ahLst/>
              <a:cxnLst/>
              <a:rect l="l" t="t" r="r" b="b"/>
              <a:pathLst>
                <a:path w="4635500" h="6858000">
                  <a:moveTo>
                    <a:pt x="4635122" y="6857998"/>
                  </a:moveTo>
                  <a:lnTo>
                    <a:pt x="4635122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4635122" y="685799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0491" y="824167"/>
            <a:ext cx="3400425" cy="124269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65430" marR="5080" indent="-253365">
              <a:lnSpc>
                <a:spcPts val="4540"/>
              </a:lnSpc>
              <a:spcBef>
                <a:spcPts val="670"/>
              </a:spcBef>
            </a:pPr>
            <a:r>
              <a:rPr sz="4200" b="0" spc="-75" dirty="0">
                <a:solidFill>
                  <a:srgbClr val="FFFFFF"/>
                </a:solidFill>
                <a:latin typeface="Arial"/>
                <a:cs typeface="Arial"/>
              </a:rPr>
              <a:t>FACELOCK  </a:t>
            </a:r>
            <a:r>
              <a:rPr sz="4200" b="0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200" b="0" spc="-5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4200" b="0" spc="-55" dirty="0">
                <a:solidFill>
                  <a:srgbClr val="FFFFFF"/>
                </a:solidFill>
                <a:latin typeface="Arial"/>
                <a:cs typeface="Arial"/>
              </a:rPr>
              <a:t>GORI</a:t>
            </a:r>
            <a:r>
              <a:rPr sz="4200" b="0" spc="-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200" b="0" spc="-5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4200" b="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4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400" y="2891029"/>
            <a:ext cx="2837945" cy="36651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140" dirty="0">
                <a:solidFill>
                  <a:srgbClr val="FFFFFF"/>
                </a:solidFill>
                <a:latin typeface="Arial"/>
                <a:cs typeface="Arial"/>
              </a:rPr>
              <a:t>ARPIT GAUR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05"/>
              </a:spcBef>
            </a:pPr>
            <a:r>
              <a:rPr lang="en-US" spc="145" dirty="0">
                <a:solidFill>
                  <a:srgbClr val="FFFFFF"/>
                </a:solidFill>
                <a:latin typeface="Arial"/>
                <a:cs typeface="Arial"/>
              </a:rPr>
              <a:t>18015001004</a:t>
            </a:r>
          </a:p>
          <a:p>
            <a:pPr marL="12700">
              <a:lnSpc>
                <a:spcPct val="100000"/>
              </a:lnSpc>
              <a:spcBef>
                <a:spcPts val="1605"/>
              </a:spcBef>
            </a:pPr>
            <a:endParaRPr lang="en-US" spc="14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05"/>
              </a:spcBef>
            </a:pPr>
            <a:r>
              <a:rPr lang="en-US" spc="145" dirty="0">
                <a:solidFill>
                  <a:srgbClr val="FFFFFF"/>
                </a:solidFill>
                <a:latin typeface="Arial"/>
                <a:cs typeface="Arial"/>
              </a:rPr>
              <a:t>ARUN KUMAR</a:t>
            </a:r>
          </a:p>
          <a:p>
            <a:pPr marL="12700">
              <a:lnSpc>
                <a:spcPct val="100000"/>
              </a:lnSpc>
              <a:spcBef>
                <a:spcPts val="1605"/>
              </a:spcBef>
            </a:pPr>
            <a:r>
              <a:rPr lang="en-US" sz="1800" spc="145">
                <a:solidFill>
                  <a:srgbClr val="FFFFFF"/>
                </a:solidFill>
                <a:latin typeface="Arial"/>
                <a:cs typeface="Arial"/>
              </a:rPr>
              <a:t>19015001902</a:t>
            </a:r>
          </a:p>
          <a:p>
            <a:pPr marL="12700">
              <a:lnSpc>
                <a:spcPct val="100000"/>
              </a:lnSpc>
              <a:spcBef>
                <a:spcPts val="1605"/>
              </a:spcBef>
            </a:pPr>
            <a:endParaRPr lang="en-US" sz="1800" spc="14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05"/>
              </a:spcBef>
            </a:pPr>
            <a:r>
              <a:rPr lang="en-US" spc="145" dirty="0">
                <a:solidFill>
                  <a:srgbClr val="FFFFFF"/>
                </a:solidFill>
                <a:latin typeface="Arial"/>
                <a:cs typeface="Arial"/>
              </a:rPr>
              <a:t>RAVI SHARMA</a:t>
            </a:r>
          </a:p>
          <a:p>
            <a:pPr marL="12700">
              <a:lnSpc>
                <a:spcPct val="100000"/>
              </a:lnSpc>
              <a:spcBef>
                <a:spcPts val="1605"/>
              </a:spcBef>
            </a:pPr>
            <a:r>
              <a:rPr lang="en-US" spc="145" dirty="0">
                <a:solidFill>
                  <a:srgbClr val="FFFFFF"/>
                </a:solidFill>
                <a:latin typeface="Arial"/>
                <a:cs typeface="Arial"/>
              </a:rPr>
              <a:t>18015001017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20491" y="0"/>
            <a:ext cx="11571381" cy="6857997"/>
            <a:chOff x="620491" y="0"/>
            <a:chExt cx="11571381" cy="6857997"/>
          </a:xfrm>
        </p:grpSpPr>
        <p:sp>
          <p:nvSpPr>
            <p:cNvPr id="10" name="object 10"/>
            <p:cNvSpPr/>
            <p:nvPr/>
          </p:nvSpPr>
          <p:spPr>
            <a:xfrm>
              <a:off x="620491" y="2362200"/>
              <a:ext cx="3383915" cy="0"/>
            </a:xfrm>
            <a:custGeom>
              <a:avLst/>
              <a:gdLst/>
              <a:ahLst/>
              <a:cxnLst/>
              <a:rect l="l" t="t" r="r" b="b"/>
              <a:pathLst>
                <a:path w="3383915">
                  <a:moveTo>
                    <a:pt x="0" y="0"/>
                  </a:moveTo>
                  <a:lnTo>
                    <a:pt x="3383292" y="0"/>
                  </a:lnTo>
                </a:path>
              </a:pathLst>
            </a:custGeom>
            <a:ln w="19050">
              <a:solidFill>
                <a:srgbClr val="1CACE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642484" y="0"/>
              <a:ext cx="7549388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2172" y="1625295"/>
            <a:ext cx="31743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METHODOLOGY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3684" y="2353564"/>
            <a:ext cx="3291840" cy="0"/>
          </a:xfrm>
          <a:custGeom>
            <a:avLst/>
            <a:gdLst/>
            <a:ahLst/>
            <a:cxnLst/>
            <a:rect l="l" t="t" r="r" b="b"/>
            <a:pathLst>
              <a:path w="3291840">
                <a:moveTo>
                  <a:pt x="0" y="0"/>
                </a:moveTo>
                <a:lnTo>
                  <a:pt x="3291801" y="0"/>
                </a:lnTo>
              </a:path>
            </a:pathLst>
          </a:custGeom>
          <a:ln w="19050">
            <a:solidFill>
              <a:srgbClr val="1CA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2172" y="3246501"/>
            <a:ext cx="3046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WORKFLOW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OF MODULE</a:t>
            </a:r>
            <a:r>
              <a:rPr sz="18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64455" y="4561"/>
            <a:ext cx="7527290" cy="68533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34" y="0"/>
            <a:ext cx="12160665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324" y="962913"/>
            <a:ext cx="58559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0" spc="-50" dirty="0">
                <a:solidFill>
                  <a:schemeClr val="tx1"/>
                </a:solidFill>
                <a:latin typeface="Arial"/>
                <a:cs typeface="Arial"/>
              </a:rPr>
              <a:t>ABOUT LBPH</a:t>
            </a:r>
            <a:r>
              <a:rPr sz="4600" b="0" spc="-2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600" b="0" spc="-45" dirty="0">
                <a:solidFill>
                  <a:schemeClr val="tx1"/>
                </a:solidFill>
                <a:latin typeface="Arial"/>
                <a:cs typeface="Arial"/>
              </a:rPr>
              <a:t>MODEL</a:t>
            </a:r>
            <a:endParaRPr sz="4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904364"/>
            <a:ext cx="12192000" cy="4953635"/>
            <a:chOff x="0" y="1904364"/>
            <a:chExt cx="12192000" cy="4953635"/>
          </a:xfrm>
        </p:grpSpPr>
        <p:sp>
          <p:nvSpPr>
            <p:cNvPr id="5" name="object 5"/>
            <p:cNvSpPr/>
            <p:nvPr/>
          </p:nvSpPr>
          <p:spPr>
            <a:xfrm>
              <a:off x="1193533" y="1910714"/>
              <a:ext cx="9967595" cy="0"/>
            </a:xfrm>
            <a:custGeom>
              <a:avLst/>
              <a:gdLst/>
              <a:ahLst/>
              <a:cxnLst/>
              <a:rect l="l" t="t" r="r" b="b"/>
              <a:pathLst>
                <a:path w="9967595">
                  <a:moveTo>
                    <a:pt x="0" y="0"/>
                  </a:moveTo>
                  <a:lnTo>
                    <a:pt x="9966972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00799"/>
              <a:ext cx="12192000" cy="457200"/>
            </a:xfrm>
            <a:custGeom>
              <a:avLst/>
              <a:gdLst/>
              <a:ahLst/>
              <a:cxnLst/>
              <a:rect l="l" t="t" r="r" b="b"/>
              <a:pathLst>
                <a:path w="12192000" h="457200">
                  <a:moveTo>
                    <a:pt x="121920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2192000" y="4572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52525">
                <a:alpha val="9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98550" y="2133981"/>
            <a:ext cx="9994899" cy="2536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 marR="100965">
              <a:lnSpc>
                <a:spcPct val="110100"/>
              </a:lnSpc>
              <a:spcBef>
                <a:spcPts val="100"/>
              </a:spcBef>
            </a:pPr>
            <a:r>
              <a:rPr i="1" dirty="0">
                <a:solidFill>
                  <a:schemeClr val="tx1"/>
                </a:solidFill>
              </a:rPr>
              <a:t>Local Binary Pattern (LBP) is a simple yet very </a:t>
            </a:r>
            <a:r>
              <a:rPr i="1" spc="-5" dirty="0">
                <a:solidFill>
                  <a:schemeClr val="tx1"/>
                </a:solidFill>
              </a:rPr>
              <a:t>efficient </a:t>
            </a:r>
            <a:r>
              <a:rPr i="1" dirty="0">
                <a:solidFill>
                  <a:schemeClr val="tx1"/>
                </a:solidFill>
              </a:rPr>
              <a:t>texture operator which  </a:t>
            </a:r>
            <a:r>
              <a:rPr dirty="0">
                <a:solidFill>
                  <a:schemeClr val="tx1"/>
                </a:solidFill>
              </a:rPr>
              <a:t>labels the pixels of an image by thresholding the neighborhood of each pixel</a:t>
            </a:r>
            <a:r>
              <a:rPr spc="-23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and  considers the result as a binary</a:t>
            </a:r>
            <a:r>
              <a:rPr spc="-114" dirty="0">
                <a:solidFill>
                  <a:schemeClr val="tx1"/>
                </a:solidFill>
              </a:rPr>
              <a:t> </a:t>
            </a:r>
            <a:r>
              <a:rPr spc="-15" dirty="0">
                <a:solidFill>
                  <a:schemeClr val="tx1"/>
                </a:solidFill>
              </a:rPr>
              <a:t>number.</a:t>
            </a:r>
          </a:p>
          <a:p>
            <a:pPr marL="89535" marR="5080">
              <a:lnSpc>
                <a:spcPct val="110000"/>
              </a:lnSpc>
              <a:spcBef>
                <a:spcPts val="1400"/>
              </a:spcBef>
            </a:pP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It </a:t>
            </a:r>
            <a:r>
              <a:rPr i="0" spc="10" dirty="0">
                <a:solidFill>
                  <a:schemeClr val="tx1"/>
                </a:solidFill>
                <a:latin typeface="Arial"/>
                <a:cs typeface="Arial"/>
              </a:rPr>
              <a:t>was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first described in 1994 (LBP) and has since been found to be a </a:t>
            </a:r>
            <a:r>
              <a:rPr i="0" spc="5" dirty="0">
                <a:solidFill>
                  <a:schemeClr val="tx1"/>
                </a:solidFill>
                <a:latin typeface="Arial"/>
                <a:cs typeface="Arial"/>
              </a:rPr>
              <a:t>powerful 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feature for texture classification. It has further been determined that </a:t>
            </a:r>
            <a:r>
              <a:rPr i="0" spc="10" dirty="0">
                <a:solidFill>
                  <a:schemeClr val="tx1"/>
                </a:solidFill>
                <a:latin typeface="Arial"/>
                <a:cs typeface="Arial"/>
              </a:rPr>
              <a:t>when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LBP </a:t>
            </a:r>
            <a:r>
              <a:rPr i="0" spc="-5" dirty="0">
                <a:solidFill>
                  <a:schemeClr val="tx1"/>
                </a:solidFill>
                <a:latin typeface="Arial"/>
                <a:cs typeface="Arial"/>
              </a:rPr>
              <a:t>is 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combined </a:t>
            </a:r>
            <a:r>
              <a:rPr i="0" spc="10" dirty="0">
                <a:solidFill>
                  <a:schemeClr val="tx1"/>
                </a:solidFill>
                <a:latin typeface="Arial"/>
                <a:cs typeface="Arial"/>
              </a:rPr>
              <a:t>with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histograms of oriented gradients (HOG) </a:t>
            </a:r>
            <a:r>
              <a:rPr i="0" spc="-10" dirty="0">
                <a:solidFill>
                  <a:schemeClr val="tx1"/>
                </a:solidFill>
                <a:latin typeface="Arial"/>
                <a:cs typeface="Arial"/>
              </a:rPr>
              <a:t>descriptor,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it </a:t>
            </a:r>
            <a:r>
              <a:rPr i="0" spc="-5" dirty="0">
                <a:solidFill>
                  <a:schemeClr val="tx1"/>
                </a:solidFill>
                <a:latin typeface="Arial"/>
                <a:cs typeface="Arial"/>
              </a:rPr>
              <a:t>improves</a:t>
            </a:r>
            <a:r>
              <a:rPr i="0" spc="-2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the  detection performance considerably on </a:t>
            </a:r>
            <a:r>
              <a:rPr i="0" spc="-5" dirty="0">
                <a:solidFill>
                  <a:schemeClr val="tx1"/>
                </a:solidFill>
                <a:latin typeface="Arial"/>
                <a:cs typeface="Arial"/>
              </a:rPr>
              <a:t>some</a:t>
            </a:r>
            <a:r>
              <a:rPr i="0" spc="-1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datasets.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" y="0"/>
            <a:ext cx="4051300" cy="6858000"/>
          </a:xfrm>
          <a:custGeom>
            <a:avLst/>
            <a:gdLst/>
            <a:ahLst/>
            <a:cxnLst/>
            <a:rect l="l" t="t" r="r" b="b"/>
            <a:pathLst>
              <a:path w="4051300" h="6858000">
                <a:moveTo>
                  <a:pt x="4050791" y="0"/>
                </a:moveTo>
                <a:lnTo>
                  <a:pt x="0" y="0"/>
                </a:lnTo>
                <a:lnTo>
                  <a:pt x="0" y="6858000"/>
                </a:lnTo>
                <a:lnTo>
                  <a:pt x="4050791" y="6858000"/>
                </a:lnTo>
                <a:lnTo>
                  <a:pt x="405079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1296" y="2671952"/>
            <a:ext cx="2743835" cy="139255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84"/>
              </a:spcBef>
            </a:pPr>
            <a:r>
              <a:rPr sz="3200" spc="-29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ETE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  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LBPH  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ALGORITHM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33988" y="672020"/>
            <a:ext cx="6813550" cy="1365250"/>
            <a:chOff x="4733988" y="672020"/>
            <a:chExt cx="6813550" cy="1365250"/>
          </a:xfrm>
        </p:grpSpPr>
        <p:sp>
          <p:nvSpPr>
            <p:cNvPr id="5" name="object 5"/>
            <p:cNvSpPr/>
            <p:nvPr/>
          </p:nvSpPr>
          <p:spPr>
            <a:xfrm>
              <a:off x="4741926" y="679958"/>
              <a:ext cx="6797675" cy="1349375"/>
            </a:xfrm>
            <a:custGeom>
              <a:avLst/>
              <a:gdLst/>
              <a:ahLst/>
              <a:cxnLst/>
              <a:rect l="l" t="t" r="r" b="b"/>
              <a:pathLst>
                <a:path w="6797675" h="1349375">
                  <a:moveTo>
                    <a:pt x="6572758" y="0"/>
                  </a:moveTo>
                  <a:lnTo>
                    <a:pt x="224789" y="0"/>
                  </a:lnTo>
                  <a:lnTo>
                    <a:pt x="179470" y="4570"/>
                  </a:lnTo>
                  <a:lnTo>
                    <a:pt x="137267" y="17676"/>
                  </a:lnTo>
                  <a:lnTo>
                    <a:pt x="99082" y="38415"/>
                  </a:lnTo>
                  <a:lnTo>
                    <a:pt x="65817" y="65881"/>
                  </a:lnTo>
                  <a:lnTo>
                    <a:pt x="38375" y="99169"/>
                  </a:lnTo>
                  <a:lnTo>
                    <a:pt x="17656" y="137374"/>
                  </a:lnTo>
                  <a:lnTo>
                    <a:pt x="4564" y="179591"/>
                  </a:lnTo>
                  <a:lnTo>
                    <a:pt x="0" y="224916"/>
                  </a:lnTo>
                  <a:lnTo>
                    <a:pt x="0" y="1124330"/>
                  </a:lnTo>
                  <a:lnTo>
                    <a:pt x="4564" y="1169656"/>
                  </a:lnTo>
                  <a:lnTo>
                    <a:pt x="17656" y="1211873"/>
                  </a:lnTo>
                  <a:lnTo>
                    <a:pt x="38375" y="1250078"/>
                  </a:lnTo>
                  <a:lnTo>
                    <a:pt x="65817" y="1283366"/>
                  </a:lnTo>
                  <a:lnTo>
                    <a:pt x="99082" y="1310832"/>
                  </a:lnTo>
                  <a:lnTo>
                    <a:pt x="137267" y="1331571"/>
                  </a:lnTo>
                  <a:lnTo>
                    <a:pt x="179470" y="1344677"/>
                  </a:lnTo>
                  <a:lnTo>
                    <a:pt x="224789" y="1349247"/>
                  </a:lnTo>
                  <a:lnTo>
                    <a:pt x="6572758" y="1349247"/>
                  </a:lnTo>
                  <a:lnTo>
                    <a:pt x="6618077" y="1344677"/>
                  </a:lnTo>
                  <a:lnTo>
                    <a:pt x="6660280" y="1331571"/>
                  </a:lnTo>
                  <a:lnTo>
                    <a:pt x="6698465" y="1310832"/>
                  </a:lnTo>
                  <a:lnTo>
                    <a:pt x="6731730" y="1283366"/>
                  </a:lnTo>
                  <a:lnTo>
                    <a:pt x="6759172" y="1250078"/>
                  </a:lnTo>
                  <a:lnTo>
                    <a:pt x="6779891" y="1211873"/>
                  </a:lnTo>
                  <a:lnTo>
                    <a:pt x="6792983" y="1169656"/>
                  </a:lnTo>
                  <a:lnTo>
                    <a:pt x="6797548" y="1124330"/>
                  </a:lnTo>
                  <a:lnTo>
                    <a:pt x="6797548" y="224916"/>
                  </a:lnTo>
                  <a:lnTo>
                    <a:pt x="6792983" y="179591"/>
                  </a:lnTo>
                  <a:lnTo>
                    <a:pt x="6779891" y="137374"/>
                  </a:lnTo>
                  <a:lnTo>
                    <a:pt x="6759172" y="99169"/>
                  </a:lnTo>
                  <a:lnTo>
                    <a:pt x="6731730" y="65881"/>
                  </a:lnTo>
                  <a:lnTo>
                    <a:pt x="6698465" y="38415"/>
                  </a:lnTo>
                  <a:lnTo>
                    <a:pt x="6660280" y="17676"/>
                  </a:lnTo>
                  <a:lnTo>
                    <a:pt x="6618077" y="4570"/>
                  </a:lnTo>
                  <a:lnTo>
                    <a:pt x="6572758" y="0"/>
                  </a:lnTo>
                  <a:close/>
                </a:path>
              </a:pathLst>
            </a:custGeom>
            <a:solidFill>
              <a:srgbClr val="3D87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41926" y="679958"/>
              <a:ext cx="6797675" cy="1349375"/>
            </a:xfrm>
            <a:custGeom>
              <a:avLst/>
              <a:gdLst/>
              <a:ahLst/>
              <a:cxnLst/>
              <a:rect l="l" t="t" r="r" b="b"/>
              <a:pathLst>
                <a:path w="6797675" h="1349375">
                  <a:moveTo>
                    <a:pt x="0" y="224916"/>
                  </a:moveTo>
                  <a:lnTo>
                    <a:pt x="4564" y="179591"/>
                  </a:lnTo>
                  <a:lnTo>
                    <a:pt x="17656" y="137374"/>
                  </a:lnTo>
                  <a:lnTo>
                    <a:pt x="38375" y="99169"/>
                  </a:lnTo>
                  <a:lnTo>
                    <a:pt x="65817" y="65881"/>
                  </a:lnTo>
                  <a:lnTo>
                    <a:pt x="99082" y="38415"/>
                  </a:lnTo>
                  <a:lnTo>
                    <a:pt x="137267" y="17676"/>
                  </a:lnTo>
                  <a:lnTo>
                    <a:pt x="179470" y="4570"/>
                  </a:lnTo>
                  <a:lnTo>
                    <a:pt x="224789" y="0"/>
                  </a:lnTo>
                  <a:lnTo>
                    <a:pt x="6572758" y="0"/>
                  </a:lnTo>
                  <a:lnTo>
                    <a:pt x="6618077" y="4570"/>
                  </a:lnTo>
                  <a:lnTo>
                    <a:pt x="6660280" y="17676"/>
                  </a:lnTo>
                  <a:lnTo>
                    <a:pt x="6698465" y="38415"/>
                  </a:lnTo>
                  <a:lnTo>
                    <a:pt x="6731730" y="65881"/>
                  </a:lnTo>
                  <a:lnTo>
                    <a:pt x="6759172" y="99169"/>
                  </a:lnTo>
                  <a:lnTo>
                    <a:pt x="6779891" y="137374"/>
                  </a:lnTo>
                  <a:lnTo>
                    <a:pt x="6792983" y="179591"/>
                  </a:lnTo>
                  <a:lnTo>
                    <a:pt x="6797548" y="224916"/>
                  </a:lnTo>
                  <a:lnTo>
                    <a:pt x="6797548" y="1124330"/>
                  </a:lnTo>
                  <a:lnTo>
                    <a:pt x="6792983" y="1169656"/>
                  </a:lnTo>
                  <a:lnTo>
                    <a:pt x="6779891" y="1211873"/>
                  </a:lnTo>
                  <a:lnTo>
                    <a:pt x="6759172" y="1250078"/>
                  </a:lnTo>
                  <a:lnTo>
                    <a:pt x="6731730" y="1283366"/>
                  </a:lnTo>
                  <a:lnTo>
                    <a:pt x="6698465" y="1310832"/>
                  </a:lnTo>
                  <a:lnTo>
                    <a:pt x="6660280" y="1331571"/>
                  </a:lnTo>
                  <a:lnTo>
                    <a:pt x="6618077" y="1344677"/>
                  </a:lnTo>
                  <a:lnTo>
                    <a:pt x="6572758" y="1349247"/>
                  </a:lnTo>
                  <a:lnTo>
                    <a:pt x="224789" y="1349247"/>
                  </a:lnTo>
                  <a:lnTo>
                    <a:pt x="179470" y="1344677"/>
                  </a:lnTo>
                  <a:lnTo>
                    <a:pt x="137267" y="1331571"/>
                  </a:lnTo>
                  <a:lnTo>
                    <a:pt x="99082" y="1310832"/>
                  </a:lnTo>
                  <a:lnTo>
                    <a:pt x="65817" y="1283366"/>
                  </a:lnTo>
                  <a:lnTo>
                    <a:pt x="38375" y="1250078"/>
                  </a:lnTo>
                  <a:lnTo>
                    <a:pt x="17656" y="1211873"/>
                  </a:lnTo>
                  <a:lnTo>
                    <a:pt x="4564" y="1169656"/>
                  </a:lnTo>
                  <a:lnTo>
                    <a:pt x="0" y="1124330"/>
                  </a:lnTo>
                  <a:lnTo>
                    <a:pt x="0" y="224916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71720" y="901953"/>
            <a:ext cx="5813425" cy="85725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algn="just">
              <a:lnSpc>
                <a:spcPct val="86300"/>
              </a:lnSpc>
              <a:spcBef>
                <a:spcPts val="430"/>
              </a:spcBef>
            </a:pPr>
            <a:r>
              <a:rPr sz="2000" dirty="0">
                <a:solidFill>
                  <a:srgbClr val="FFFFFF"/>
                </a:solidFill>
              </a:rPr>
              <a:t>Radius</a:t>
            </a:r>
            <a:r>
              <a:rPr sz="2000" b="0" dirty="0">
                <a:solidFill>
                  <a:srgbClr val="FFFFFF"/>
                </a:solidFill>
                <a:latin typeface="Arial"/>
                <a:cs typeface="Arial"/>
              </a:rPr>
              <a:t>: the radius is used to build </a:t>
            </a:r>
            <a:r>
              <a:rPr sz="2000" b="0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000" b="0" dirty="0">
                <a:solidFill>
                  <a:srgbClr val="FFFFFF"/>
                </a:solidFill>
                <a:latin typeface="Arial"/>
                <a:cs typeface="Arial"/>
              </a:rPr>
              <a:t>circular local  binary pattern and represents the radius around</a:t>
            </a:r>
            <a:r>
              <a:rPr sz="2000" b="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FFFFFF"/>
                </a:solidFill>
                <a:latin typeface="Arial"/>
                <a:cs typeface="Arial"/>
              </a:rPr>
              <a:t>the  central pixel. </a:t>
            </a:r>
            <a:r>
              <a:rPr sz="2000" b="0" spc="-5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2000" b="0" dirty="0">
                <a:solidFill>
                  <a:srgbClr val="FFFFFF"/>
                </a:solidFill>
                <a:latin typeface="Arial"/>
                <a:cs typeface="Arial"/>
              </a:rPr>
              <a:t>is usually set to</a:t>
            </a:r>
            <a:r>
              <a:rPr sz="2000" b="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41926" y="2086736"/>
            <a:ext cx="6797675" cy="1349375"/>
          </a:xfrm>
          <a:custGeom>
            <a:avLst/>
            <a:gdLst/>
            <a:ahLst/>
            <a:cxnLst/>
            <a:rect l="l" t="t" r="r" b="b"/>
            <a:pathLst>
              <a:path w="6797675" h="1349375">
                <a:moveTo>
                  <a:pt x="6572758" y="0"/>
                </a:moveTo>
                <a:lnTo>
                  <a:pt x="224789" y="0"/>
                </a:lnTo>
                <a:lnTo>
                  <a:pt x="179470" y="4570"/>
                </a:lnTo>
                <a:lnTo>
                  <a:pt x="137267" y="17676"/>
                </a:lnTo>
                <a:lnTo>
                  <a:pt x="99082" y="38415"/>
                </a:lnTo>
                <a:lnTo>
                  <a:pt x="65817" y="65881"/>
                </a:lnTo>
                <a:lnTo>
                  <a:pt x="38375" y="99169"/>
                </a:lnTo>
                <a:lnTo>
                  <a:pt x="17656" y="137374"/>
                </a:lnTo>
                <a:lnTo>
                  <a:pt x="4564" y="179591"/>
                </a:lnTo>
                <a:lnTo>
                  <a:pt x="0" y="224916"/>
                </a:lnTo>
                <a:lnTo>
                  <a:pt x="0" y="1124330"/>
                </a:lnTo>
                <a:lnTo>
                  <a:pt x="4564" y="1169650"/>
                </a:lnTo>
                <a:lnTo>
                  <a:pt x="17656" y="1211853"/>
                </a:lnTo>
                <a:lnTo>
                  <a:pt x="38375" y="1250038"/>
                </a:lnTo>
                <a:lnTo>
                  <a:pt x="65817" y="1283303"/>
                </a:lnTo>
                <a:lnTo>
                  <a:pt x="99082" y="1310745"/>
                </a:lnTo>
                <a:lnTo>
                  <a:pt x="137267" y="1331464"/>
                </a:lnTo>
                <a:lnTo>
                  <a:pt x="179470" y="1344556"/>
                </a:lnTo>
                <a:lnTo>
                  <a:pt x="224789" y="1349121"/>
                </a:lnTo>
                <a:lnTo>
                  <a:pt x="6572758" y="1349121"/>
                </a:lnTo>
                <a:lnTo>
                  <a:pt x="6618077" y="1344556"/>
                </a:lnTo>
                <a:lnTo>
                  <a:pt x="6660280" y="1331464"/>
                </a:lnTo>
                <a:lnTo>
                  <a:pt x="6698465" y="1310745"/>
                </a:lnTo>
                <a:lnTo>
                  <a:pt x="6731730" y="1283303"/>
                </a:lnTo>
                <a:lnTo>
                  <a:pt x="6759172" y="1250038"/>
                </a:lnTo>
                <a:lnTo>
                  <a:pt x="6779891" y="1211853"/>
                </a:lnTo>
                <a:lnTo>
                  <a:pt x="6792983" y="1169650"/>
                </a:lnTo>
                <a:lnTo>
                  <a:pt x="6797548" y="1124330"/>
                </a:lnTo>
                <a:lnTo>
                  <a:pt x="6797548" y="224916"/>
                </a:lnTo>
                <a:lnTo>
                  <a:pt x="6792983" y="179591"/>
                </a:lnTo>
                <a:lnTo>
                  <a:pt x="6779891" y="137374"/>
                </a:lnTo>
                <a:lnTo>
                  <a:pt x="6759172" y="99169"/>
                </a:lnTo>
                <a:lnTo>
                  <a:pt x="6731730" y="65881"/>
                </a:lnTo>
                <a:lnTo>
                  <a:pt x="6698465" y="38415"/>
                </a:lnTo>
                <a:lnTo>
                  <a:pt x="6660280" y="17676"/>
                </a:lnTo>
                <a:lnTo>
                  <a:pt x="6618077" y="4570"/>
                </a:lnTo>
                <a:lnTo>
                  <a:pt x="6572758" y="0"/>
                </a:lnTo>
                <a:close/>
              </a:path>
            </a:pathLst>
          </a:custGeom>
          <a:solidFill>
            <a:srgbClr val="4892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71720" y="2177542"/>
            <a:ext cx="6295390" cy="112077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>
              <a:lnSpc>
                <a:spcPct val="86400"/>
              </a:lnSpc>
              <a:spcBef>
                <a:spcPts val="43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Neighbors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: the number of sample points to build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circular local binary pattern. Keep in mind: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more  sample points you include, the higher the</a:t>
            </a:r>
            <a:r>
              <a:rPr sz="20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computational  cost. It is usually set to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41926" y="3493515"/>
            <a:ext cx="6797675" cy="1349375"/>
          </a:xfrm>
          <a:custGeom>
            <a:avLst/>
            <a:gdLst/>
            <a:ahLst/>
            <a:cxnLst/>
            <a:rect l="l" t="t" r="r" b="b"/>
            <a:pathLst>
              <a:path w="6797675" h="1349375">
                <a:moveTo>
                  <a:pt x="6572758" y="0"/>
                </a:moveTo>
                <a:lnTo>
                  <a:pt x="224789" y="0"/>
                </a:lnTo>
                <a:lnTo>
                  <a:pt x="179470" y="4570"/>
                </a:lnTo>
                <a:lnTo>
                  <a:pt x="137267" y="17676"/>
                </a:lnTo>
                <a:lnTo>
                  <a:pt x="99082" y="38415"/>
                </a:lnTo>
                <a:lnTo>
                  <a:pt x="65817" y="65881"/>
                </a:lnTo>
                <a:lnTo>
                  <a:pt x="38375" y="99169"/>
                </a:lnTo>
                <a:lnTo>
                  <a:pt x="17656" y="137374"/>
                </a:lnTo>
                <a:lnTo>
                  <a:pt x="4564" y="179591"/>
                </a:lnTo>
                <a:lnTo>
                  <a:pt x="0" y="224917"/>
                </a:lnTo>
                <a:lnTo>
                  <a:pt x="0" y="1124331"/>
                </a:lnTo>
                <a:lnTo>
                  <a:pt x="4564" y="1169650"/>
                </a:lnTo>
                <a:lnTo>
                  <a:pt x="17656" y="1211853"/>
                </a:lnTo>
                <a:lnTo>
                  <a:pt x="38375" y="1250038"/>
                </a:lnTo>
                <a:lnTo>
                  <a:pt x="65817" y="1283303"/>
                </a:lnTo>
                <a:lnTo>
                  <a:pt x="99082" y="1310745"/>
                </a:lnTo>
                <a:lnTo>
                  <a:pt x="137267" y="1331464"/>
                </a:lnTo>
                <a:lnTo>
                  <a:pt x="179470" y="1344556"/>
                </a:lnTo>
                <a:lnTo>
                  <a:pt x="224789" y="1349121"/>
                </a:lnTo>
                <a:lnTo>
                  <a:pt x="6572758" y="1349121"/>
                </a:lnTo>
                <a:lnTo>
                  <a:pt x="6618077" y="1344556"/>
                </a:lnTo>
                <a:lnTo>
                  <a:pt x="6660280" y="1331464"/>
                </a:lnTo>
                <a:lnTo>
                  <a:pt x="6698465" y="1310745"/>
                </a:lnTo>
                <a:lnTo>
                  <a:pt x="6731730" y="1283303"/>
                </a:lnTo>
                <a:lnTo>
                  <a:pt x="6759172" y="1250038"/>
                </a:lnTo>
                <a:lnTo>
                  <a:pt x="6779891" y="1211853"/>
                </a:lnTo>
                <a:lnTo>
                  <a:pt x="6792983" y="1169650"/>
                </a:lnTo>
                <a:lnTo>
                  <a:pt x="6797548" y="1124331"/>
                </a:lnTo>
                <a:lnTo>
                  <a:pt x="6797548" y="224917"/>
                </a:lnTo>
                <a:lnTo>
                  <a:pt x="6792983" y="179591"/>
                </a:lnTo>
                <a:lnTo>
                  <a:pt x="6779891" y="137374"/>
                </a:lnTo>
                <a:lnTo>
                  <a:pt x="6759172" y="99169"/>
                </a:lnTo>
                <a:lnTo>
                  <a:pt x="6731730" y="65881"/>
                </a:lnTo>
                <a:lnTo>
                  <a:pt x="6698465" y="38415"/>
                </a:lnTo>
                <a:lnTo>
                  <a:pt x="6660280" y="17676"/>
                </a:lnTo>
                <a:lnTo>
                  <a:pt x="6618077" y="4570"/>
                </a:lnTo>
                <a:lnTo>
                  <a:pt x="6572758" y="0"/>
                </a:lnTo>
                <a:close/>
              </a:path>
            </a:pathLst>
          </a:custGeom>
          <a:solidFill>
            <a:srgbClr val="539C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71720" y="3584828"/>
            <a:ext cx="6379210" cy="112077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>
              <a:lnSpc>
                <a:spcPct val="86300"/>
              </a:lnSpc>
              <a:spcBef>
                <a:spcPts val="43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Grid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 number of cells in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horizontal direction.  The more cells, the finer the grid, the higher the  dimensionality of the resulting feature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vector.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It is</a:t>
            </a:r>
            <a:r>
              <a:rPr sz="20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usually  set to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41926" y="4900295"/>
            <a:ext cx="6797675" cy="1349375"/>
          </a:xfrm>
          <a:custGeom>
            <a:avLst/>
            <a:gdLst/>
            <a:ahLst/>
            <a:cxnLst/>
            <a:rect l="l" t="t" r="r" b="b"/>
            <a:pathLst>
              <a:path w="6797675" h="1349375">
                <a:moveTo>
                  <a:pt x="6572758" y="0"/>
                </a:moveTo>
                <a:lnTo>
                  <a:pt x="224789" y="0"/>
                </a:lnTo>
                <a:lnTo>
                  <a:pt x="179470" y="4569"/>
                </a:lnTo>
                <a:lnTo>
                  <a:pt x="137267" y="17674"/>
                </a:lnTo>
                <a:lnTo>
                  <a:pt x="99082" y="38408"/>
                </a:lnTo>
                <a:lnTo>
                  <a:pt x="65817" y="65865"/>
                </a:lnTo>
                <a:lnTo>
                  <a:pt x="38375" y="99138"/>
                </a:lnTo>
                <a:lnTo>
                  <a:pt x="17656" y="137320"/>
                </a:lnTo>
                <a:lnTo>
                  <a:pt x="4564" y="179506"/>
                </a:lnTo>
                <a:lnTo>
                  <a:pt x="0" y="224789"/>
                </a:lnTo>
                <a:lnTo>
                  <a:pt x="0" y="1124267"/>
                </a:lnTo>
                <a:lnTo>
                  <a:pt x="4564" y="1169586"/>
                </a:lnTo>
                <a:lnTo>
                  <a:pt x="17656" y="1211796"/>
                </a:lnTo>
                <a:lnTo>
                  <a:pt x="38375" y="1249993"/>
                </a:lnTo>
                <a:lnTo>
                  <a:pt x="65817" y="1283273"/>
                </a:lnTo>
                <a:lnTo>
                  <a:pt x="99082" y="1310730"/>
                </a:lnTo>
                <a:lnTo>
                  <a:pt x="137267" y="1331463"/>
                </a:lnTo>
                <a:lnTo>
                  <a:pt x="179470" y="1344565"/>
                </a:lnTo>
                <a:lnTo>
                  <a:pt x="224789" y="1349133"/>
                </a:lnTo>
                <a:lnTo>
                  <a:pt x="6572758" y="1349133"/>
                </a:lnTo>
                <a:lnTo>
                  <a:pt x="6618077" y="1344565"/>
                </a:lnTo>
                <a:lnTo>
                  <a:pt x="6660280" y="1331463"/>
                </a:lnTo>
                <a:lnTo>
                  <a:pt x="6698465" y="1310730"/>
                </a:lnTo>
                <a:lnTo>
                  <a:pt x="6731730" y="1283273"/>
                </a:lnTo>
                <a:lnTo>
                  <a:pt x="6759172" y="1249993"/>
                </a:lnTo>
                <a:lnTo>
                  <a:pt x="6779891" y="1211796"/>
                </a:lnTo>
                <a:lnTo>
                  <a:pt x="6792983" y="1169586"/>
                </a:lnTo>
                <a:lnTo>
                  <a:pt x="6797548" y="1124267"/>
                </a:lnTo>
                <a:lnTo>
                  <a:pt x="6797548" y="224789"/>
                </a:lnTo>
                <a:lnTo>
                  <a:pt x="6792983" y="179506"/>
                </a:lnTo>
                <a:lnTo>
                  <a:pt x="6779891" y="137320"/>
                </a:lnTo>
                <a:lnTo>
                  <a:pt x="6759172" y="99138"/>
                </a:lnTo>
                <a:lnTo>
                  <a:pt x="6731730" y="65865"/>
                </a:lnTo>
                <a:lnTo>
                  <a:pt x="6698465" y="38408"/>
                </a:lnTo>
                <a:lnTo>
                  <a:pt x="6660280" y="17674"/>
                </a:lnTo>
                <a:lnTo>
                  <a:pt x="6618077" y="4569"/>
                </a:lnTo>
                <a:lnTo>
                  <a:pt x="6572758" y="0"/>
                </a:lnTo>
                <a:close/>
              </a:path>
            </a:pathLst>
          </a:custGeom>
          <a:solidFill>
            <a:srgbClr val="61A2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71720" y="5122875"/>
            <a:ext cx="6536690" cy="85725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ct val="86300"/>
              </a:lnSpc>
              <a:spcBef>
                <a:spcPts val="434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Grid Y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: the number of cells in the vertical direction. The  more cells, the finer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grid, the higher the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dimensionality  of the resulting feature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vector.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It is usually set to</a:t>
            </a:r>
            <a:r>
              <a:rPr sz="20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" y="0"/>
            <a:ext cx="1219198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324" y="962913"/>
            <a:ext cx="926020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0" spc="-50" dirty="0">
                <a:solidFill>
                  <a:schemeClr val="tx1"/>
                </a:solidFill>
                <a:latin typeface="Arial"/>
                <a:cs typeface="Arial"/>
              </a:rPr>
              <a:t>TRAINING </a:t>
            </a:r>
            <a:r>
              <a:rPr sz="4600" b="0" spc="-35" dirty="0">
                <a:solidFill>
                  <a:schemeClr val="tx1"/>
                </a:solidFill>
                <a:latin typeface="Arial"/>
                <a:cs typeface="Arial"/>
              </a:rPr>
              <a:t>THE </a:t>
            </a:r>
            <a:r>
              <a:rPr sz="4600" b="0" spc="-50" dirty="0">
                <a:solidFill>
                  <a:schemeClr val="tx1"/>
                </a:solidFill>
                <a:latin typeface="Arial"/>
                <a:cs typeface="Arial"/>
              </a:rPr>
              <a:t>LBPH</a:t>
            </a:r>
            <a:r>
              <a:rPr sz="4600" b="0" spc="-6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600" b="0" spc="-50" dirty="0">
                <a:solidFill>
                  <a:schemeClr val="tx1"/>
                </a:solidFill>
                <a:latin typeface="Arial"/>
                <a:cs typeface="Arial"/>
              </a:rPr>
              <a:t>ALGORITHM</a:t>
            </a:r>
            <a:endParaRPr sz="4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904364"/>
            <a:ext cx="12192000" cy="4953635"/>
            <a:chOff x="0" y="1904364"/>
            <a:chExt cx="12192000" cy="4953635"/>
          </a:xfrm>
        </p:grpSpPr>
        <p:sp>
          <p:nvSpPr>
            <p:cNvPr id="5" name="object 5"/>
            <p:cNvSpPr/>
            <p:nvPr/>
          </p:nvSpPr>
          <p:spPr>
            <a:xfrm>
              <a:off x="1193533" y="1910714"/>
              <a:ext cx="9967595" cy="0"/>
            </a:xfrm>
            <a:custGeom>
              <a:avLst/>
              <a:gdLst/>
              <a:ahLst/>
              <a:cxnLst/>
              <a:rect l="l" t="t" r="r" b="b"/>
              <a:pathLst>
                <a:path w="9967595">
                  <a:moveTo>
                    <a:pt x="0" y="0"/>
                  </a:moveTo>
                  <a:lnTo>
                    <a:pt x="9966972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00799"/>
              <a:ext cx="12192000" cy="457200"/>
            </a:xfrm>
            <a:custGeom>
              <a:avLst/>
              <a:gdLst/>
              <a:ahLst/>
              <a:cxnLst/>
              <a:rect l="l" t="t" r="r" b="b"/>
              <a:pathLst>
                <a:path w="12192000" h="457200">
                  <a:moveTo>
                    <a:pt x="121920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2192000" y="4572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52525">
                <a:alpha val="9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76019" y="2108301"/>
            <a:ext cx="9992360" cy="170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First, </a:t>
            </a:r>
            <a:r>
              <a:rPr sz="2000" b="1" spc="20" dirty="0">
                <a:latin typeface="Arial"/>
                <a:cs typeface="Arial"/>
              </a:rPr>
              <a:t>we </a:t>
            </a:r>
            <a:r>
              <a:rPr sz="2000" b="1" dirty="0">
                <a:latin typeface="Arial"/>
                <a:cs typeface="Arial"/>
              </a:rPr>
              <a:t>need to train the algorithm. </a:t>
            </a:r>
            <a:r>
              <a:rPr sz="2000" b="1" spc="-75" dirty="0">
                <a:latin typeface="Arial"/>
                <a:cs typeface="Arial"/>
              </a:rPr>
              <a:t>To </a:t>
            </a:r>
            <a:r>
              <a:rPr sz="2000" b="1" dirty="0">
                <a:latin typeface="Arial"/>
                <a:cs typeface="Arial"/>
              </a:rPr>
              <a:t>do so, </a:t>
            </a:r>
            <a:r>
              <a:rPr sz="2000" b="1" spc="25" dirty="0">
                <a:latin typeface="Arial"/>
                <a:cs typeface="Arial"/>
              </a:rPr>
              <a:t>we </a:t>
            </a:r>
            <a:r>
              <a:rPr sz="2000" b="1" dirty="0">
                <a:latin typeface="Arial"/>
                <a:cs typeface="Arial"/>
              </a:rPr>
              <a:t>need to use a dataset </a:t>
            </a:r>
            <a:r>
              <a:rPr sz="2000" b="1" spc="5" dirty="0">
                <a:latin typeface="Arial"/>
                <a:cs typeface="Arial"/>
              </a:rPr>
              <a:t>with </a:t>
            </a:r>
            <a:r>
              <a:rPr sz="2000" b="1" dirty="0">
                <a:latin typeface="Arial"/>
                <a:cs typeface="Arial"/>
              </a:rPr>
              <a:t>the  facial images of the people </a:t>
            </a:r>
            <a:r>
              <a:rPr sz="2000" b="1" spc="20" dirty="0">
                <a:latin typeface="Arial"/>
                <a:cs typeface="Arial"/>
              </a:rPr>
              <a:t>we </a:t>
            </a:r>
            <a:r>
              <a:rPr sz="2000" b="1" spc="10" dirty="0">
                <a:latin typeface="Arial"/>
                <a:cs typeface="Arial"/>
              </a:rPr>
              <a:t>want</a:t>
            </a:r>
            <a:r>
              <a:rPr sz="2000" b="1" spc="-40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to recognize. </a:t>
            </a:r>
            <a:r>
              <a:rPr sz="2000" b="1" spc="-15" dirty="0">
                <a:latin typeface="Arial"/>
                <a:cs typeface="Arial"/>
              </a:rPr>
              <a:t>We </a:t>
            </a:r>
            <a:r>
              <a:rPr sz="2000" b="1" dirty="0">
                <a:latin typeface="Arial"/>
                <a:cs typeface="Arial"/>
              </a:rPr>
              <a:t>need to also set an ID (it may  be a number or the name of the person) for each image, so the algorithm will use  this information to recognize an input image and </a:t>
            </a:r>
            <a:r>
              <a:rPr sz="2000" b="1" spc="-10" dirty="0">
                <a:latin typeface="Arial"/>
                <a:cs typeface="Arial"/>
              </a:rPr>
              <a:t>give you </a:t>
            </a:r>
            <a:r>
              <a:rPr sz="2000" b="1" dirty="0">
                <a:latin typeface="Arial"/>
                <a:cs typeface="Arial"/>
              </a:rPr>
              <a:t>an output. Images of</a:t>
            </a:r>
            <a:r>
              <a:rPr sz="2000" b="1" spc="-1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  same person must </a:t>
            </a:r>
            <a:r>
              <a:rPr sz="2000" b="1" spc="-5" dirty="0">
                <a:latin typeface="Arial"/>
                <a:cs typeface="Arial"/>
              </a:rPr>
              <a:t>have </a:t>
            </a:r>
            <a:r>
              <a:rPr sz="2000" b="1" dirty="0">
                <a:latin typeface="Arial"/>
                <a:cs typeface="Arial"/>
              </a:rPr>
              <a:t>the same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ID.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" y="0"/>
            <a:ext cx="4060190" cy="6858000"/>
          </a:xfrm>
          <a:custGeom>
            <a:avLst/>
            <a:gdLst/>
            <a:ahLst/>
            <a:cxnLst/>
            <a:rect l="l" t="t" r="r" b="b"/>
            <a:pathLst>
              <a:path w="4060190" h="6858000">
                <a:moveTo>
                  <a:pt x="4059936" y="0"/>
                </a:moveTo>
                <a:lnTo>
                  <a:pt x="0" y="0"/>
                </a:lnTo>
                <a:lnTo>
                  <a:pt x="0" y="6858000"/>
                </a:lnTo>
                <a:lnTo>
                  <a:pt x="4059936" y="6858000"/>
                </a:lnTo>
                <a:lnTo>
                  <a:pt x="4059936" y="0"/>
                </a:lnTo>
                <a:close/>
              </a:path>
            </a:pathLst>
          </a:custGeom>
          <a:solidFill>
            <a:srgbClr val="5D3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296" y="698957"/>
            <a:ext cx="2927350" cy="173228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b="0" spc="-90" dirty="0">
                <a:solidFill>
                  <a:srgbClr val="FFFFFF"/>
                </a:solidFill>
                <a:latin typeface="Arial"/>
                <a:cs typeface="Arial"/>
              </a:rPr>
              <a:t>APPLYING  </a:t>
            </a:r>
            <a:r>
              <a:rPr sz="4000" b="0" spc="-4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000" b="0" spc="-45" dirty="0">
                <a:solidFill>
                  <a:srgbClr val="FFFFFF"/>
                </a:solidFill>
                <a:latin typeface="Arial"/>
                <a:cs typeface="Arial"/>
              </a:rPr>
              <a:t>LBPH  </a:t>
            </a:r>
            <a:r>
              <a:rPr sz="4000" b="0" spc="-55" dirty="0">
                <a:solidFill>
                  <a:srgbClr val="FFFFFF"/>
                </a:solidFill>
                <a:latin typeface="Arial"/>
                <a:cs typeface="Arial"/>
              </a:rPr>
              <a:t>OPE</a:t>
            </a:r>
            <a:r>
              <a:rPr sz="4000" b="0" spc="-6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4000" b="0" spc="-3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000" b="0" spc="-6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000" b="0" spc="-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4000" b="0" spc="-5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4000" b="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754" y="2638805"/>
            <a:ext cx="2743200" cy="0"/>
          </a:xfrm>
          <a:custGeom>
            <a:avLst/>
            <a:gdLst/>
            <a:ahLst/>
            <a:cxnLst/>
            <a:rect l="l" t="t" r="r" b="b"/>
            <a:pathLst>
              <a:path w="2743200">
                <a:moveTo>
                  <a:pt x="0" y="0"/>
                </a:moveTo>
                <a:lnTo>
                  <a:pt x="2743199" y="0"/>
                </a:lnTo>
              </a:path>
            </a:pathLst>
          </a:custGeom>
          <a:ln w="19050">
            <a:solidFill>
              <a:srgbClr val="1CA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0544" y="2827146"/>
            <a:ext cx="3416300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 first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computational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step of  the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LBPH is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create an  intermediate image that  describes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original image in a  better 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way,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by highlighting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facial characteristics. 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so,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the algorithm uses a concept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  sliding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window,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based on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parameters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radius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neighbor 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06491" y="2527711"/>
            <a:ext cx="6809022" cy="2073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75" y="6400799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5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2188825" y="457200"/>
                  </a:lnTo>
                  <a:lnTo>
                    <a:pt x="1218882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93533" y="1891030"/>
              <a:ext cx="9967595" cy="12700"/>
            </a:xfrm>
            <a:custGeom>
              <a:avLst/>
              <a:gdLst/>
              <a:ahLst/>
              <a:cxnLst/>
              <a:rect l="l" t="t" r="r" b="b"/>
              <a:pathLst>
                <a:path w="9967595" h="12700">
                  <a:moveTo>
                    <a:pt x="0" y="12700"/>
                  </a:moveTo>
                  <a:lnTo>
                    <a:pt x="9966972" y="12700"/>
                  </a:lnTo>
                  <a:lnTo>
                    <a:pt x="9966972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76324" y="962913"/>
            <a:ext cx="863092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0" spc="-95" dirty="0">
                <a:solidFill>
                  <a:srgbClr val="FFFFFF"/>
                </a:solidFill>
                <a:latin typeface="Arial"/>
                <a:cs typeface="Arial"/>
              </a:rPr>
              <a:t>APPLYING</a:t>
            </a:r>
            <a:r>
              <a:rPr sz="4600" b="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0" spc="-50" dirty="0">
                <a:solidFill>
                  <a:srgbClr val="FFFFFF"/>
                </a:solidFill>
                <a:latin typeface="Arial"/>
                <a:cs typeface="Arial"/>
              </a:rPr>
              <a:t>LBPH---CONTD--------</a:t>
            </a:r>
            <a:endParaRPr sz="4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891029"/>
            <a:ext cx="12192000" cy="4966970"/>
            <a:chOff x="0" y="1891029"/>
            <a:chExt cx="12192000" cy="4966970"/>
          </a:xfrm>
        </p:grpSpPr>
        <p:sp>
          <p:nvSpPr>
            <p:cNvPr id="9" name="object 9"/>
            <p:cNvSpPr/>
            <p:nvPr/>
          </p:nvSpPr>
          <p:spPr>
            <a:xfrm>
              <a:off x="1193533" y="1891029"/>
              <a:ext cx="9967595" cy="12700"/>
            </a:xfrm>
            <a:custGeom>
              <a:avLst/>
              <a:gdLst/>
              <a:ahLst/>
              <a:cxnLst/>
              <a:rect l="l" t="t" r="r" b="b"/>
              <a:pathLst>
                <a:path w="9967595" h="12700">
                  <a:moveTo>
                    <a:pt x="0" y="12700"/>
                  </a:moveTo>
                  <a:lnTo>
                    <a:pt x="9966972" y="12700"/>
                  </a:lnTo>
                  <a:lnTo>
                    <a:pt x="9966972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6400800"/>
              <a:ext cx="12192000" cy="457200"/>
            </a:xfrm>
            <a:custGeom>
              <a:avLst/>
              <a:gdLst/>
              <a:ahLst/>
              <a:cxnLst/>
              <a:rect l="l" t="t" r="r" b="b"/>
              <a:pathLst>
                <a:path w="12192000" h="457200">
                  <a:moveTo>
                    <a:pt x="121920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2192000" y="4572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45159" y="2099563"/>
              <a:ext cx="2691130" cy="1614805"/>
            </a:xfrm>
            <a:custGeom>
              <a:avLst/>
              <a:gdLst/>
              <a:ahLst/>
              <a:cxnLst/>
              <a:rect l="l" t="t" r="r" b="b"/>
              <a:pathLst>
                <a:path w="2691129" h="1614804">
                  <a:moveTo>
                    <a:pt x="2529687" y="0"/>
                  </a:moveTo>
                  <a:lnTo>
                    <a:pt x="161467" y="0"/>
                  </a:lnTo>
                  <a:lnTo>
                    <a:pt x="118542" y="5774"/>
                  </a:lnTo>
                  <a:lnTo>
                    <a:pt x="79970" y="22069"/>
                  </a:lnTo>
                  <a:lnTo>
                    <a:pt x="47291" y="47339"/>
                  </a:lnTo>
                  <a:lnTo>
                    <a:pt x="22044" y="80038"/>
                  </a:lnTo>
                  <a:lnTo>
                    <a:pt x="5767" y="118621"/>
                  </a:lnTo>
                  <a:lnTo>
                    <a:pt x="0" y="161544"/>
                  </a:lnTo>
                  <a:lnTo>
                    <a:pt x="0" y="1453261"/>
                  </a:lnTo>
                  <a:lnTo>
                    <a:pt x="5767" y="1496174"/>
                  </a:lnTo>
                  <a:lnTo>
                    <a:pt x="22044" y="1534733"/>
                  </a:lnTo>
                  <a:lnTo>
                    <a:pt x="47291" y="1567402"/>
                  </a:lnTo>
                  <a:lnTo>
                    <a:pt x="79970" y="1592641"/>
                  </a:lnTo>
                  <a:lnTo>
                    <a:pt x="118542" y="1608912"/>
                  </a:lnTo>
                  <a:lnTo>
                    <a:pt x="161467" y="1614678"/>
                  </a:lnTo>
                  <a:lnTo>
                    <a:pt x="2529687" y="1614678"/>
                  </a:lnTo>
                  <a:lnTo>
                    <a:pt x="2572600" y="1608912"/>
                  </a:lnTo>
                  <a:lnTo>
                    <a:pt x="2611160" y="1592641"/>
                  </a:lnTo>
                  <a:lnTo>
                    <a:pt x="2643828" y="1567402"/>
                  </a:lnTo>
                  <a:lnTo>
                    <a:pt x="2669067" y="1534733"/>
                  </a:lnTo>
                  <a:lnTo>
                    <a:pt x="2685339" y="1496174"/>
                  </a:lnTo>
                  <a:lnTo>
                    <a:pt x="2691104" y="1453261"/>
                  </a:lnTo>
                  <a:lnTo>
                    <a:pt x="2691104" y="161544"/>
                  </a:lnTo>
                  <a:lnTo>
                    <a:pt x="2685339" y="118621"/>
                  </a:lnTo>
                  <a:lnTo>
                    <a:pt x="2669067" y="80038"/>
                  </a:lnTo>
                  <a:lnTo>
                    <a:pt x="2643828" y="47339"/>
                  </a:lnTo>
                  <a:lnTo>
                    <a:pt x="2611160" y="22069"/>
                  </a:lnTo>
                  <a:lnTo>
                    <a:pt x="2572600" y="5774"/>
                  </a:lnTo>
                  <a:lnTo>
                    <a:pt x="2529687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45159" y="2099563"/>
              <a:ext cx="2691130" cy="1614805"/>
            </a:xfrm>
            <a:custGeom>
              <a:avLst/>
              <a:gdLst/>
              <a:ahLst/>
              <a:cxnLst/>
              <a:rect l="l" t="t" r="r" b="b"/>
              <a:pathLst>
                <a:path w="2691129" h="1614804">
                  <a:moveTo>
                    <a:pt x="0" y="161544"/>
                  </a:moveTo>
                  <a:lnTo>
                    <a:pt x="5767" y="118621"/>
                  </a:lnTo>
                  <a:lnTo>
                    <a:pt x="22044" y="80038"/>
                  </a:lnTo>
                  <a:lnTo>
                    <a:pt x="47291" y="47339"/>
                  </a:lnTo>
                  <a:lnTo>
                    <a:pt x="79970" y="22069"/>
                  </a:lnTo>
                  <a:lnTo>
                    <a:pt x="118542" y="5774"/>
                  </a:lnTo>
                  <a:lnTo>
                    <a:pt x="161467" y="0"/>
                  </a:lnTo>
                  <a:lnTo>
                    <a:pt x="2529687" y="0"/>
                  </a:lnTo>
                  <a:lnTo>
                    <a:pt x="2572600" y="5774"/>
                  </a:lnTo>
                  <a:lnTo>
                    <a:pt x="2611160" y="22069"/>
                  </a:lnTo>
                  <a:lnTo>
                    <a:pt x="2643828" y="47339"/>
                  </a:lnTo>
                  <a:lnTo>
                    <a:pt x="2669067" y="80038"/>
                  </a:lnTo>
                  <a:lnTo>
                    <a:pt x="2685339" y="118621"/>
                  </a:lnTo>
                  <a:lnTo>
                    <a:pt x="2691104" y="161544"/>
                  </a:lnTo>
                  <a:lnTo>
                    <a:pt x="2691104" y="1453261"/>
                  </a:lnTo>
                  <a:lnTo>
                    <a:pt x="2685339" y="1496174"/>
                  </a:lnTo>
                  <a:lnTo>
                    <a:pt x="2669067" y="1534733"/>
                  </a:lnTo>
                  <a:lnTo>
                    <a:pt x="2643828" y="1567402"/>
                  </a:lnTo>
                  <a:lnTo>
                    <a:pt x="2611160" y="1592641"/>
                  </a:lnTo>
                  <a:lnTo>
                    <a:pt x="2572600" y="1608912"/>
                  </a:lnTo>
                  <a:lnTo>
                    <a:pt x="2529687" y="1614678"/>
                  </a:lnTo>
                  <a:lnTo>
                    <a:pt x="161467" y="1614678"/>
                  </a:lnTo>
                  <a:lnTo>
                    <a:pt x="118542" y="1608912"/>
                  </a:lnTo>
                  <a:lnTo>
                    <a:pt x="79970" y="1592641"/>
                  </a:lnTo>
                  <a:lnTo>
                    <a:pt x="47291" y="1567402"/>
                  </a:lnTo>
                  <a:lnTo>
                    <a:pt x="22044" y="1534733"/>
                  </a:lnTo>
                  <a:lnTo>
                    <a:pt x="5767" y="1496174"/>
                  </a:lnTo>
                  <a:lnTo>
                    <a:pt x="0" y="1453261"/>
                  </a:lnTo>
                  <a:lnTo>
                    <a:pt x="0" y="161544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72997" y="2586989"/>
            <a:ext cx="2434590" cy="6083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algn="ctr">
              <a:lnSpc>
                <a:spcPts val="1450"/>
              </a:lnSpc>
              <a:spcBef>
                <a:spcPts val="340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need take the central</a:t>
            </a:r>
            <a:r>
              <a:rPr sz="14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of the matrix of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pixel values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to  be used as the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threshold.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73119" y="2091626"/>
            <a:ext cx="3538854" cy="1630680"/>
            <a:chOff x="3873119" y="2091626"/>
            <a:chExt cx="3538854" cy="1630680"/>
          </a:xfrm>
        </p:grpSpPr>
        <p:sp>
          <p:nvSpPr>
            <p:cNvPr id="15" name="object 15"/>
            <p:cNvSpPr/>
            <p:nvPr/>
          </p:nvSpPr>
          <p:spPr>
            <a:xfrm>
              <a:off x="3873119" y="2573274"/>
              <a:ext cx="570865" cy="667385"/>
            </a:xfrm>
            <a:custGeom>
              <a:avLst/>
              <a:gdLst/>
              <a:ahLst/>
              <a:cxnLst/>
              <a:rect l="l" t="t" r="r" b="b"/>
              <a:pathLst>
                <a:path w="570864" h="667385">
                  <a:moveTo>
                    <a:pt x="285241" y="0"/>
                  </a:moveTo>
                  <a:lnTo>
                    <a:pt x="285241" y="133476"/>
                  </a:lnTo>
                  <a:lnTo>
                    <a:pt x="0" y="133476"/>
                  </a:lnTo>
                  <a:lnTo>
                    <a:pt x="0" y="533908"/>
                  </a:lnTo>
                  <a:lnTo>
                    <a:pt x="285241" y="533908"/>
                  </a:lnTo>
                  <a:lnTo>
                    <a:pt x="285241" y="667385"/>
                  </a:lnTo>
                  <a:lnTo>
                    <a:pt x="570483" y="333628"/>
                  </a:lnTo>
                  <a:lnTo>
                    <a:pt x="285241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12716" y="2099564"/>
              <a:ext cx="2691130" cy="1614805"/>
            </a:xfrm>
            <a:custGeom>
              <a:avLst/>
              <a:gdLst/>
              <a:ahLst/>
              <a:cxnLst/>
              <a:rect l="l" t="t" r="r" b="b"/>
              <a:pathLst>
                <a:path w="2691129" h="1614804">
                  <a:moveTo>
                    <a:pt x="2529713" y="0"/>
                  </a:moveTo>
                  <a:lnTo>
                    <a:pt x="161544" y="0"/>
                  </a:lnTo>
                  <a:lnTo>
                    <a:pt x="118577" y="5774"/>
                  </a:lnTo>
                  <a:lnTo>
                    <a:pt x="79981" y="22069"/>
                  </a:lnTo>
                  <a:lnTo>
                    <a:pt x="47291" y="47339"/>
                  </a:lnTo>
                  <a:lnTo>
                    <a:pt x="22041" y="80038"/>
                  </a:lnTo>
                  <a:lnTo>
                    <a:pt x="5766" y="118621"/>
                  </a:lnTo>
                  <a:lnTo>
                    <a:pt x="0" y="161544"/>
                  </a:lnTo>
                  <a:lnTo>
                    <a:pt x="0" y="1453261"/>
                  </a:lnTo>
                  <a:lnTo>
                    <a:pt x="5766" y="1496174"/>
                  </a:lnTo>
                  <a:lnTo>
                    <a:pt x="22041" y="1534733"/>
                  </a:lnTo>
                  <a:lnTo>
                    <a:pt x="47291" y="1567402"/>
                  </a:lnTo>
                  <a:lnTo>
                    <a:pt x="79981" y="1592641"/>
                  </a:lnTo>
                  <a:lnTo>
                    <a:pt x="118577" y="1608912"/>
                  </a:lnTo>
                  <a:lnTo>
                    <a:pt x="161544" y="1614678"/>
                  </a:lnTo>
                  <a:lnTo>
                    <a:pt x="2529713" y="1614678"/>
                  </a:lnTo>
                  <a:lnTo>
                    <a:pt x="2572626" y="1608912"/>
                  </a:lnTo>
                  <a:lnTo>
                    <a:pt x="2611185" y="1592641"/>
                  </a:lnTo>
                  <a:lnTo>
                    <a:pt x="2643854" y="1567402"/>
                  </a:lnTo>
                  <a:lnTo>
                    <a:pt x="2669093" y="1534733"/>
                  </a:lnTo>
                  <a:lnTo>
                    <a:pt x="2685364" y="1496174"/>
                  </a:lnTo>
                  <a:lnTo>
                    <a:pt x="2691130" y="1453261"/>
                  </a:lnTo>
                  <a:lnTo>
                    <a:pt x="2691130" y="161544"/>
                  </a:lnTo>
                  <a:lnTo>
                    <a:pt x="2685364" y="118621"/>
                  </a:lnTo>
                  <a:lnTo>
                    <a:pt x="2669093" y="80038"/>
                  </a:lnTo>
                  <a:lnTo>
                    <a:pt x="2643854" y="47339"/>
                  </a:lnTo>
                  <a:lnTo>
                    <a:pt x="2611185" y="22069"/>
                  </a:lnTo>
                  <a:lnTo>
                    <a:pt x="2572626" y="5774"/>
                  </a:lnTo>
                  <a:lnTo>
                    <a:pt x="2529713" y="0"/>
                  </a:lnTo>
                  <a:close/>
                </a:path>
              </a:pathLst>
            </a:custGeom>
            <a:solidFill>
              <a:srgbClr val="28C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12716" y="2099564"/>
              <a:ext cx="2691130" cy="1614805"/>
            </a:xfrm>
            <a:custGeom>
              <a:avLst/>
              <a:gdLst/>
              <a:ahLst/>
              <a:cxnLst/>
              <a:rect l="l" t="t" r="r" b="b"/>
              <a:pathLst>
                <a:path w="2691129" h="1614804">
                  <a:moveTo>
                    <a:pt x="0" y="161544"/>
                  </a:moveTo>
                  <a:lnTo>
                    <a:pt x="5766" y="118621"/>
                  </a:lnTo>
                  <a:lnTo>
                    <a:pt x="22041" y="80038"/>
                  </a:lnTo>
                  <a:lnTo>
                    <a:pt x="47291" y="47339"/>
                  </a:lnTo>
                  <a:lnTo>
                    <a:pt x="79981" y="22069"/>
                  </a:lnTo>
                  <a:lnTo>
                    <a:pt x="118577" y="5774"/>
                  </a:lnTo>
                  <a:lnTo>
                    <a:pt x="161544" y="0"/>
                  </a:lnTo>
                  <a:lnTo>
                    <a:pt x="2529713" y="0"/>
                  </a:lnTo>
                  <a:lnTo>
                    <a:pt x="2572626" y="5774"/>
                  </a:lnTo>
                  <a:lnTo>
                    <a:pt x="2611185" y="22069"/>
                  </a:lnTo>
                  <a:lnTo>
                    <a:pt x="2643854" y="47339"/>
                  </a:lnTo>
                  <a:lnTo>
                    <a:pt x="2669093" y="80038"/>
                  </a:lnTo>
                  <a:lnTo>
                    <a:pt x="2685364" y="118621"/>
                  </a:lnTo>
                  <a:lnTo>
                    <a:pt x="2691130" y="161544"/>
                  </a:lnTo>
                  <a:lnTo>
                    <a:pt x="2691130" y="1453261"/>
                  </a:lnTo>
                  <a:lnTo>
                    <a:pt x="2685364" y="1496174"/>
                  </a:lnTo>
                  <a:lnTo>
                    <a:pt x="2669093" y="1534733"/>
                  </a:lnTo>
                  <a:lnTo>
                    <a:pt x="2643854" y="1567402"/>
                  </a:lnTo>
                  <a:lnTo>
                    <a:pt x="2611185" y="1592641"/>
                  </a:lnTo>
                  <a:lnTo>
                    <a:pt x="2572626" y="1608912"/>
                  </a:lnTo>
                  <a:lnTo>
                    <a:pt x="2529713" y="1614678"/>
                  </a:lnTo>
                  <a:lnTo>
                    <a:pt x="161544" y="1614678"/>
                  </a:lnTo>
                  <a:lnTo>
                    <a:pt x="118577" y="1608912"/>
                  </a:lnTo>
                  <a:lnTo>
                    <a:pt x="79981" y="1592641"/>
                  </a:lnTo>
                  <a:lnTo>
                    <a:pt x="47291" y="1567402"/>
                  </a:lnTo>
                  <a:lnTo>
                    <a:pt x="22041" y="1534733"/>
                  </a:lnTo>
                  <a:lnTo>
                    <a:pt x="5766" y="1496174"/>
                  </a:lnTo>
                  <a:lnTo>
                    <a:pt x="0" y="1453261"/>
                  </a:lnTo>
                  <a:lnTo>
                    <a:pt x="0" y="161544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836414" y="2218689"/>
            <a:ext cx="2442210" cy="1344930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 indent="1270" algn="ctr">
              <a:lnSpc>
                <a:spcPct val="86300"/>
              </a:lnSpc>
              <a:spcBef>
                <a:spcPts val="334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each neighbor of the  central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(threshold),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we 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set a new binary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value. We</a:t>
            </a:r>
            <a:r>
              <a:rPr sz="14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set  1 for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values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equal or higher  than the threshold and 0 for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values lower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than the  threshold.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640701" y="2091626"/>
            <a:ext cx="3538854" cy="1630680"/>
            <a:chOff x="7640701" y="2091626"/>
            <a:chExt cx="3538854" cy="1630680"/>
          </a:xfrm>
        </p:grpSpPr>
        <p:sp>
          <p:nvSpPr>
            <p:cNvPr id="20" name="object 20"/>
            <p:cNvSpPr/>
            <p:nvPr/>
          </p:nvSpPr>
          <p:spPr>
            <a:xfrm>
              <a:off x="7640701" y="2573274"/>
              <a:ext cx="570865" cy="667385"/>
            </a:xfrm>
            <a:custGeom>
              <a:avLst/>
              <a:gdLst/>
              <a:ahLst/>
              <a:cxnLst/>
              <a:rect l="l" t="t" r="r" b="b"/>
              <a:pathLst>
                <a:path w="570865" h="667385">
                  <a:moveTo>
                    <a:pt x="285242" y="0"/>
                  </a:moveTo>
                  <a:lnTo>
                    <a:pt x="285242" y="133476"/>
                  </a:lnTo>
                  <a:lnTo>
                    <a:pt x="0" y="133476"/>
                  </a:lnTo>
                  <a:lnTo>
                    <a:pt x="0" y="533908"/>
                  </a:lnTo>
                  <a:lnTo>
                    <a:pt x="285242" y="533908"/>
                  </a:lnTo>
                  <a:lnTo>
                    <a:pt x="285242" y="667385"/>
                  </a:lnTo>
                  <a:lnTo>
                    <a:pt x="570483" y="333628"/>
                  </a:lnTo>
                  <a:lnTo>
                    <a:pt x="285242" y="0"/>
                  </a:lnTo>
                  <a:close/>
                </a:path>
              </a:pathLst>
            </a:custGeom>
            <a:solidFill>
              <a:srgbClr val="28C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480298" y="2099564"/>
              <a:ext cx="2691130" cy="1614805"/>
            </a:xfrm>
            <a:custGeom>
              <a:avLst/>
              <a:gdLst/>
              <a:ahLst/>
              <a:cxnLst/>
              <a:rect l="l" t="t" r="r" b="b"/>
              <a:pathLst>
                <a:path w="2691129" h="1614804">
                  <a:moveTo>
                    <a:pt x="2529712" y="0"/>
                  </a:moveTo>
                  <a:lnTo>
                    <a:pt x="161544" y="0"/>
                  </a:lnTo>
                  <a:lnTo>
                    <a:pt x="118577" y="5774"/>
                  </a:lnTo>
                  <a:lnTo>
                    <a:pt x="79981" y="22069"/>
                  </a:lnTo>
                  <a:lnTo>
                    <a:pt x="47291" y="47339"/>
                  </a:lnTo>
                  <a:lnTo>
                    <a:pt x="22041" y="80038"/>
                  </a:lnTo>
                  <a:lnTo>
                    <a:pt x="5766" y="118621"/>
                  </a:lnTo>
                  <a:lnTo>
                    <a:pt x="0" y="161544"/>
                  </a:lnTo>
                  <a:lnTo>
                    <a:pt x="0" y="1453261"/>
                  </a:lnTo>
                  <a:lnTo>
                    <a:pt x="5766" y="1496174"/>
                  </a:lnTo>
                  <a:lnTo>
                    <a:pt x="22041" y="1534733"/>
                  </a:lnTo>
                  <a:lnTo>
                    <a:pt x="47291" y="1567402"/>
                  </a:lnTo>
                  <a:lnTo>
                    <a:pt x="79981" y="1592641"/>
                  </a:lnTo>
                  <a:lnTo>
                    <a:pt x="118577" y="1608912"/>
                  </a:lnTo>
                  <a:lnTo>
                    <a:pt x="161544" y="1614678"/>
                  </a:lnTo>
                  <a:lnTo>
                    <a:pt x="2529712" y="1614678"/>
                  </a:lnTo>
                  <a:lnTo>
                    <a:pt x="2572626" y="1608912"/>
                  </a:lnTo>
                  <a:lnTo>
                    <a:pt x="2611185" y="1592641"/>
                  </a:lnTo>
                  <a:lnTo>
                    <a:pt x="2643854" y="1567402"/>
                  </a:lnTo>
                  <a:lnTo>
                    <a:pt x="2669093" y="1534733"/>
                  </a:lnTo>
                  <a:lnTo>
                    <a:pt x="2685364" y="1496174"/>
                  </a:lnTo>
                  <a:lnTo>
                    <a:pt x="2691129" y="1453261"/>
                  </a:lnTo>
                  <a:lnTo>
                    <a:pt x="2691129" y="161544"/>
                  </a:lnTo>
                  <a:lnTo>
                    <a:pt x="2685364" y="118621"/>
                  </a:lnTo>
                  <a:lnTo>
                    <a:pt x="2669093" y="80038"/>
                  </a:lnTo>
                  <a:lnTo>
                    <a:pt x="2643854" y="47339"/>
                  </a:lnTo>
                  <a:lnTo>
                    <a:pt x="2611185" y="22069"/>
                  </a:lnTo>
                  <a:lnTo>
                    <a:pt x="2572626" y="5774"/>
                  </a:lnTo>
                  <a:lnTo>
                    <a:pt x="2529712" y="0"/>
                  </a:lnTo>
                  <a:close/>
                </a:path>
              </a:pathLst>
            </a:custGeom>
            <a:solidFill>
              <a:srgbClr val="42B9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480298" y="2099564"/>
              <a:ext cx="2691130" cy="1614805"/>
            </a:xfrm>
            <a:custGeom>
              <a:avLst/>
              <a:gdLst/>
              <a:ahLst/>
              <a:cxnLst/>
              <a:rect l="l" t="t" r="r" b="b"/>
              <a:pathLst>
                <a:path w="2691129" h="1614804">
                  <a:moveTo>
                    <a:pt x="0" y="161544"/>
                  </a:moveTo>
                  <a:lnTo>
                    <a:pt x="5766" y="118621"/>
                  </a:lnTo>
                  <a:lnTo>
                    <a:pt x="22041" y="80038"/>
                  </a:lnTo>
                  <a:lnTo>
                    <a:pt x="47291" y="47339"/>
                  </a:lnTo>
                  <a:lnTo>
                    <a:pt x="79981" y="22069"/>
                  </a:lnTo>
                  <a:lnTo>
                    <a:pt x="118577" y="5774"/>
                  </a:lnTo>
                  <a:lnTo>
                    <a:pt x="161544" y="0"/>
                  </a:lnTo>
                  <a:lnTo>
                    <a:pt x="2529712" y="0"/>
                  </a:lnTo>
                  <a:lnTo>
                    <a:pt x="2572626" y="5774"/>
                  </a:lnTo>
                  <a:lnTo>
                    <a:pt x="2611185" y="22069"/>
                  </a:lnTo>
                  <a:lnTo>
                    <a:pt x="2643854" y="47339"/>
                  </a:lnTo>
                  <a:lnTo>
                    <a:pt x="2669093" y="80038"/>
                  </a:lnTo>
                  <a:lnTo>
                    <a:pt x="2685364" y="118621"/>
                  </a:lnTo>
                  <a:lnTo>
                    <a:pt x="2691129" y="161544"/>
                  </a:lnTo>
                  <a:lnTo>
                    <a:pt x="2691129" y="1453261"/>
                  </a:lnTo>
                  <a:lnTo>
                    <a:pt x="2685364" y="1496174"/>
                  </a:lnTo>
                  <a:lnTo>
                    <a:pt x="2669093" y="1534733"/>
                  </a:lnTo>
                  <a:lnTo>
                    <a:pt x="2643854" y="1567402"/>
                  </a:lnTo>
                  <a:lnTo>
                    <a:pt x="2611185" y="1592641"/>
                  </a:lnTo>
                  <a:lnTo>
                    <a:pt x="2572626" y="1608912"/>
                  </a:lnTo>
                  <a:lnTo>
                    <a:pt x="2529712" y="1614678"/>
                  </a:lnTo>
                  <a:lnTo>
                    <a:pt x="161544" y="1614678"/>
                  </a:lnTo>
                  <a:lnTo>
                    <a:pt x="118577" y="1608912"/>
                  </a:lnTo>
                  <a:lnTo>
                    <a:pt x="79981" y="1592641"/>
                  </a:lnTo>
                  <a:lnTo>
                    <a:pt x="47291" y="1567402"/>
                  </a:lnTo>
                  <a:lnTo>
                    <a:pt x="22041" y="1534733"/>
                  </a:lnTo>
                  <a:lnTo>
                    <a:pt x="5766" y="1496174"/>
                  </a:lnTo>
                  <a:lnTo>
                    <a:pt x="0" y="1453261"/>
                  </a:lnTo>
                  <a:lnTo>
                    <a:pt x="0" y="161544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584438" y="2218689"/>
            <a:ext cx="2485390" cy="1344930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 indent="-1270" algn="ctr">
              <a:lnSpc>
                <a:spcPct val="86300"/>
              </a:lnSpc>
              <a:spcBef>
                <a:spcPts val="334"/>
              </a:spcBef>
            </a:pP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Now,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the matrix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contain  only binary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values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(ignoring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the  central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value). We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need to  concatenate each binary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from each position from the  matrix line by line into a new  binary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(e.g.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10001101).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472360" y="3951096"/>
            <a:ext cx="2707005" cy="2462530"/>
            <a:chOff x="8472360" y="3951096"/>
            <a:chExt cx="2707005" cy="2462530"/>
          </a:xfrm>
        </p:grpSpPr>
        <p:sp>
          <p:nvSpPr>
            <p:cNvPr id="25" name="object 25"/>
            <p:cNvSpPr/>
            <p:nvPr/>
          </p:nvSpPr>
          <p:spPr>
            <a:xfrm>
              <a:off x="9492233" y="3951096"/>
              <a:ext cx="667385" cy="570865"/>
            </a:xfrm>
            <a:custGeom>
              <a:avLst/>
              <a:gdLst/>
              <a:ahLst/>
              <a:cxnLst/>
              <a:rect l="l" t="t" r="r" b="b"/>
              <a:pathLst>
                <a:path w="667384" h="570864">
                  <a:moveTo>
                    <a:pt x="533908" y="0"/>
                  </a:moveTo>
                  <a:lnTo>
                    <a:pt x="133476" y="0"/>
                  </a:lnTo>
                  <a:lnTo>
                    <a:pt x="133476" y="285241"/>
                  </a:lnTo>
                  <a:lnTo>
                    <a:pt x="0" y="285241"/>
                  </a:lnTo>
                  <a:lnTo>
                    <a:pt x="333629" y="570483"/>
                  </a:lnTo>
                  <a:lnTo>
                    <a:pt x="667385" y="285241"/>
                  </a:lnTo>
                  <a:lnTo>
                    <a:pt x="533908" y="285241"/>
                  </a:lnTo>
                  <a:lnTo>
                    <a:pt x="533908" y="0"/>
                  </a:lnTo>
                  <a:close/>
                </a:path>
              </a:pathLst>
            </a:custGeom>
            <a:solidFill>
              <a:srgbClr val="42B9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480297" y="4790693"/>
              <a:ext cx="2691130" cy="1614805"/>
            </a:xfrm>
            <a:custGeom>
              <a:avLst/>
              <a:gdLst/>
              <a:ahLst/>
              <a:cxnLst/>
              <a:rect l="l" t="t" r="r" b="b"/>
              <a:pathLst>
                <a:path w="2691129" h="1614804">
                  <a:moveTo>
                    <a:pt x="2529712" y="0"/>
                  </a:moveTo>
                  <a:lnTo>
                    <a:pt x="161544" y="0"/>
                  </a:lnTo>
                  <a:lnTo>
                    <a:pt x="118577" y="5774"/>
                  </a:lnTo>
                  <a:lnTo>
                    <a:pt x="79981" y="22069"/>
                  </a:lnTo>
                  <a:lnTo>
                    <a:pt x="47291" y="47339"/>
                  </a:lnTo>
                  <a:lnTo>
                    <a:pt x="22041" y="80038"/>
                  </a:lnTo>
                  <a:lnTo>
                    <a:pt x="5766" y="118621"/>
                  </a:lnTo>
                  <a:lnTo>
                    <a:pt x="0" y="161543"/>
                  </a:lnTo>
                  <a:lnTo>
                    <a:pt x="0" y="1453260"/>
                  </a:lnTo>
                  <a:lnTo>
                    <a:pt x="5766" y="1496182"/>
                  </a:lnTo>
                  <a:lnTo>
                    <a:pt x="22041" y="1534752"/>
                  </a:lnTo>
                  <a:lnTo>
                    <a:pt x="47291" y="1567432"/>
                  </a:lnTo>
                  <a:lnTo>
                    <a:pt x="79981" y="1592681"/>
                  </a:lnTo>
                  <a:lnTo>
                    <a:pt x="118577" y="1608960"/>
                  </a:lnTo>
                  <a:lnTo>
                    <a:pt x="161544" y="1614728"/>
                  </a:lnTo>
                  <a:lnTo>
                    <a:pt x="2529712" y="1614728"/>
                  </a:lnTo>
                  <a:lnTo>
                    <a:pt x="2572626" y="1608960"/>
                  </a:lnTo>
                  <a:lnTo>
                    <a:pt x="2611185" y="1592681"/>
                  </a:lnTo>
                  <a:lnTo>
                    <a:pt x="2643854" y="1567432"/>
                  </a:lnTo>
                  <a:lnTo>
                    <a:pt x="2669093" y="1534752"/>
                  </a:lnTo>
                  <a:lnTo>
                    <a:pt x="2685364" y="1496182"/>
                  </a:lnTo>
                  <a:lnTo>
                    <a:pt x="2691129" y="1453260"/>
                  </a:lnTo>
                  <a:lnTo>
                    <a:pt x="2691129" y="161543"/>
                  </a:lnTo>
                  <a:lnTo>
                    <a:pt x="2685364" y="118621"/>
                  </a:lnTo>
                  <a:lnTo>
                    <a:pt x="2669093" y="80038"/>
                  </a:lnTo>
                  <a:lnTo>
                    <a:pt x="2643854" y="47339"/>
                  </a:lnTo>
                  <a:lnTo>
                    <a:pt x="2611185" y="22069"/>
                  </a:lnTo>
                  <a:lnTo>
                    <a:pt x="2572626" y="5774"/>
                  </a:lnTo>
                  <a:lnTo>
                    <a:pt x="2529712" y="0"/>
                  </a:lnTo>
                  <a:close/>
                </a:path>
              </a:pathLst>
            </a:custGeom>
            <a:solidFill>
              <a:srgbClr val="3D87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80297" y="4790693"/>
              <a:ext cx="2691130" cy="1614805"/>
            </a:xfrm>
            <a:custGeom>
              <a:avLst/>
              <a:gdLst/>
              <a:ahLst/>
              <a:cxnLst/>
              <a:rect l="l" t="t" r="r" b="b"/>
              <a:pathLst>
                <a:path w="2691129" h="1614804">
                  <a:moveTo>
                    <a:pt x="0" y="161543"/>
                  </a:moveTo>
                  <a:lnTo>
                    <a:pt x="5766" y="118621"/>
                  </a:lnTo>
                  <a:lnTo>
                    <a:pt x="22041" y="80038"/>
                  </a:lnTo>
                  <a:lnTo>
                    <a:pt x="47291" y="47339"/>
                  </a:lnTo>
                  <a:lnTo>
                    <a:pt x="79981" y="22069"/>
                  </a:lnTo>
                  <a:lnTo>
                    <a:pt x="118577" y="5774"/>
                  </a:lnTo>
                  <a:lnTo>
                    <a:pt x="161544" y="0"/>
                  </a:lnTo>
                  <a:lnTo>
                    <a:pt x="2529712" y="0"/>
                  </a:lnTo>
                  <a:lnTo>
                    <a:pt x="2572626" y="5774"/>
                  </a:lnTo>
                  <a:lnTo>
                    <a:pt x="2611185" y="22069"/>
                  </a:lnTo>
                  <a:lnTo>
                    <a:pt x="2643854" y="47339"/>
                  </a:lnTo>
                  <a:lnTo>
                    <a:pt x="2669093" y="80038"/>
                  </a:lnTo>
                  <a:lnTo>
                    <a:pt x="2685364" y="118621"/>
                  </a:lnTo>
                  <a:lnTo>
                    <a:pt x="2691129" y="161543"/>
                  </a:lnTo>
                  <a:lnTo>
                    <a:pt x="2691129" y="1453260"/>
                  </a:lnTo>
                  <a:lnTo>
                    <a:pt x="2685364" y="1496182"/>
                  </a:lnTo>
                  <a:lnTo>
                    <a:pt x="2669093" y="1534752"/>
                  </a:lnTo>
                  <a:lnTo>
                    <a:pt x="2643854" y="1567432"/>
                  </a:lnTo>
                  <a:lnTo>
                    <a:pt x="2611185" y="1592681"/>
                  </a:lnTo>
                  <a:lnTo>
                    <a:pt x="2572626" y="1608960"/>
                  </a:lnTo>
                  <a:lnTo>
                    <a:pt x="2529712" y="1614728"/>
                  </a:lnTo>
                  <a:lnTo>
                    <a:pt x="161544" y="1614728"/>
                  </a:lnTo>
                  <a:lnTo>
                    <a:pt x="118577" y="1608960"/>
                  </a:lnTo>
                  <a:lnTo>
                    <a:pt x="79981" y="1592681"/>
                  </a:lnTo>
                  <a:lnTo>
                    <a:pt x="47291" y="1567432"/>
                  </a:lnTo>
                  <a:lnTo>
                    <a:pt x="22041" y="1534752"/>
                  </a:lnTo>
                  <a:lnTo>
                    <a:pt x="5766" y="1496182"/>
                  </a:lnTo>
                  <a:lnTo>
                    <a:pt x="0" y="1453260"/>
                  </a:lnTo>
                  <a:lnTo>
                    <a:pt x="0" y="161543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599678" y="5094478"/>
            <a:ext cx="2452370" cy="975994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 indent="2540" algn="ctr">
              <a:lnSpc>
                <a:spcPct val="86300"/>
              </a:lnSpc>
              <a:spcBef>
                <a:spcPts val="334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Then,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convert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this binary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to a decimal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and  set it to the central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matrix, which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is actually a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pixel 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from the original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image.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704778" y="4782756"/>
            <a:ext cx="3538854" cy="1630680"/>
            <a:chOff x="4704778" y="4782756"/>
            <a:chExt cx="3538854" cy="1630680"/>
          </a:xfrm>
        </p:grpSpPr>
        <p:sp>
          <p:nvSpPr>
            <p:cNvPr id="30" name="object 30"/>
            <p:cNvSpPr/>
            <p:nvPr/>
          </p:nvSpPr>
          <p:spPr>
            <a:xfrm>
              <a:off x="7672958" y="5264404"/>
              <a:ext cx="570865" cy="667385"/>
            </a:xfrm>
            <a:custGeom>
              <a:avLst/>
              <a:gdLst/>
              <a:ahLst/>
              <a:cxnLst/>
              <a:rect l="l" t="t" r="r" b="b"/>
              <a:pathLst>
                <a:path w="570865" h="667385">
                  <a:moveTo>
                    <a:pt x="285242" y="0"/>
                  </a:moveTo>
                  <a:lnTo>
                    <a:pt x="0" y="333679"/>
                  </a:lnTo>
                  <a:lnTo>
                    <a:pt x="285242" y="667372"/>
                  </a:lnTo>
                  <a:lnTo>
                    <a:pt x="285242" y="533895"/>
                  </a:lnTo>
                  <a:lnTo>
                    <a:pt x="570611" y="533895"/>
                  </a:lnTo>
                  <a:lnTo>
                    <a:pt x="570611" y="133477"/>
                  </a:lnTo>
                  <a:lnTo>
                    <a:pt x="285242" y="133477"/>
                  </a:lnTo>
                  <a:lnTo>
                    <a:pt x="285242" y="0"/>
                  </a:lnTo>
                  <a:close/>
                </a:path>
              </a:pathLst>
            </a:custGeom>
            <a:solidFill>
              <a:srgbClr val="3D87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12715" y="4790694"/>
              <a:ext cx="2691130" cy="1614805"/>
            </a:xfrm>
            <a:custGeom>
              <a:avLst/>
              <a:gdLst/>
              <a:ahLst/>
              <a:cxnLst/>
              <a:rect l="l" t="t" r="r" b="b"/>
              <a:pathLst>
                <a:path w="2691129" h="1614804">
                  <a:moveTo>
                    <a:pt x="2529713" y="0"/>
                  </a:moveTo>
                  <a:lnTo>
                    <a:pt x="161544" y="0"/>
                  </a:lnTo>
                  <a:lnTo>
                    <a:pt x="118577" y="5774"/>
                  </a:lnTo>
                  <a:lnTo>
                    <a:pt x="79981" y="22069"/>
                  </a:lnTo>
                  <a:lnTo>
                    <a:pt x="47291" y="47339"/>
                  </a:lnTo>
                  <a:lnTo>
                    <a:pt x="22041" y="80038"/>
                  </a:lnTo>
                  <a:lnTo>
                    <a:pt x="5766" y="118621"/>
                  </a:lnTo>
                  <a:lnTo>
                    <a:pt x="0" y="161543"/>
                  </a:lnTo>
                  <a:lnTo>
                    <a:pt x="0" y="1453260"/>
                  </a:lnTo>
                  <a:lnTo>
                    <a:pt x="5766" y="1496182"/>
                  </a:lnTo>
                  <a:lnTo>
                    <a:pt x="22041" y="1534752"/>
                  </a:lnTo>
                  <a:lnTo>
                    <a:pt x="47291" y="1567432"/>
                  </a:lnTo>
                  <a:lnTo>
                    <a:pt x="79981" y="1592681"/>
                  </a:lnTo>
                  <a:lnTo>
                    <a:pt x="118577" y="1608960"/>
                  </a:lnTo>
                  <a:lnTo>
                    <a:pt x="161544" y="1614728"/>
                  </a:lnTo>
                  <a:lnTo>
                    <a:pt x="2529713" y="1614728"/>
                  </a:lnTo>
                  <a:lnTo>
                    <a:pt x="2572626" y="1608960"/>
                  </a:lnTo>
                  <a:lnTo>
                    <a:pt x="2611185" y="1592681"/>
                  </a:lnTo>
                  <a:lnTo>
                    <a:pt x="2643854" y="1567432"/>
                  </a:lnTo>
                  <a:lnTo>
                    <a:pt x="2669093" y="1534752"/>
                  </a:lnTo>
                  <a:lnTo>
                    <a:pt x="2685364" y="1496182"/>
                  </a:lnTo>
                  <a:lnTo>
                    <a:pt x="2691130" y="1453260"/>
                  </a:lnTo>
                  <a:lnTo>
                    <a:pt x="2691130" y="161543"/>
                  </a:lnTo>
                  <a:lnTo>
                    <a:pt x="2685364" y="118621"/>
                  </a:lnTo>
                  <a:lnTo>
                    <a:pt x="2669093" y="80038"/>
                  </a:lnTo>
                  <a:lnTo>
                    <a:pt x="2643854" y="47339"/>
                  </a:lnTo>
                  <a:lnTo>
                    <a:pt x="2611185" y="22069"/>
                  </a:lnTo>
                  <a:lnTo>
                    <a:pt x="2572626" y="5774"/>
                  </a:lnTo>
                  <a:lnTo>
                    <a:pt x="2529713" y="0"/>
                  </a:lnTo>
                  <a:close/>
                </a:path>
              </a:pathLst>
            </a:custGeom>
            <a:solidFill>
              <a:srgbClr val="61A2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712715" y="4790694"/>
              <a:ext cx="2691130" cy="1614805"/>
            </a:xfrm>
            <a:custGeom>
              <a:avLst/>
              <a:gdLst/>
              <a:ahLst/>
              <a:cxnLst/>
              <a:rect l="l" t="t" r="r" b="b"/>
              <a:pathLst>
                <a:path w="2691129" h="1614804">
                  <a:moveTo>
                    <a:pt x="0" y="161543"/>
                  </a:moveTo>
                  <a:lnTo>
                    <a:pt x="5766" y="118621"/>
                  </a:lnTo>
                  <a:lnTo>
                    <a:pt x="22041" y="80038"/>
                  </a:lnTo>
                  <a:lnTo>
                    <a:pt x="47291" y="47339"/>
                  </a:lnTo>
                  <a:lnTo>
                    <a:pt x="79981" y="22069"/>
                  </a:lnTo>
                  <a:lnTo>
                    <a:pt x="118577" y="5774"/>
                  </a:lnTo>
                  <a:lnTo>
                    <a:pt x="161544" y="0"/>
                  </a:lnTo>
                  <a:lnTo>
                    <a:pt x="2529713" y="0"/>
                  </a:lnTo>
                  <a:lnTo>
                    <a:pt x="2572626" y="5774"/>
                  </a:lnTo>
                  <a:lnTo>
                    <a:pt x="2611185" y="22069"/>
                  </a:lnTo>
                  <a:lnTo>
                    <a:pt x="2643854" y="47339"/>
                  </a:lnTo>
                  <a:lnTo>
                    <a:pt x="2669093" y="80038"/>
                  </a:lnTo>
                  <a:lnTo>
                    <a:pt x="2685364" y="118621"/>
                  </a:lnTo>
                  <a:lnTo>
                    <a:pt x="2691130" y="161543"/>
                  </a:lnTo>
                  <a:lnTo>
                    <a:pt x="2691130" y="1453260"/>
                  </a:lnTo>
                  <a:lnTo>
                    <a:pt x="2685364" y="1496182"/>
                  </a:lnTo>
                  <a:lnTo>
                    <a:pt x="2669093" y="1534752"/>
                  </a:lnTo>
                  <a:lnTo>
                    <a:pt x="2643854" y="1567432"/>
                  </a:lnTo>
                  <a:lnTo>
                    <a:pt x="2611185" y="1592681"/>
                  </a:lnTo>
                  <a:lnTo>
                    <a:pt x="2572626" y="1608960"/>
                  </a:lnTo>
                  <a:lnTo>
                    <a:pt x="2529713" y="1614728"/>
                  </a:lnTo>
                  <a:lnTo>
                    <a:pt x="161544" y="1614728"/>
                  </a:lnTo>
                  <a:lnTo>
                    <a:pt x="118577" y="1608960"/>
                  </a:lnTo>
                  <a:lnTo>
                    <a:pt x="79981" y="1592681"/>
                  </a:lnTo>
                  <a:lnTo>
                    <a:pt x="47291" y="1567432"/>
                  </a:lnTo>
                  <a:lnTo>
                    <a:pt x="22041" y="1534752"/>
                  </a:lnTo>
                  <a:lnTo>
                    <a:pt x="5766" y="1496182"/>
                  </a:lnTo>
                  <a:lnTo>
                    <a:pt x="0" y="1453260"/>
                  </a:lnTo>
                  <a:lnTo>
                    <a:pt x="0" y="161543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830317" y="5094478"/>
            <a:ext cx="2454275" cy="975994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 indent="2540" algn="ctr">
              <a:lnSpc>
                <a:spcPct val="86300"/>
              </a:lnSpc>
              <a:spcBef>
                <a:spcPts val="334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At the end of this procedure  (LBP procedure),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  new image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which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represents  better the characteristics of</a:t>
            </a:r>
            <a:r>
              <a:rPr sz="14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the  original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image.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1283" y="1042797"/>
            <a:ext cx="10500531" cy="2620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6" y="4554854"/>
            <a:ext cx="12189460" cy="2303145"/>
          </a:xfrm>
          <a:custGeom>
            <a:avLst/>
            <a:gdLst/>
            <a:ahLst/>
            <a:cxnLst/>
            <a:rect l="l" t="t" r="r" b="b"/>
            <a:pathLst>
              <a:path w="12189460" h="2303145">
                <a:moveTo>
                  <a:pt x="12188952" y="0"/>
                </a:moveTo>
                <a:lnTo>
                  <a:pt x="0" y="0"/>
                </a:lnTo>
                <a:lnTo>
                  <a:pt x="0" y="2303145"/>
                </a:lnTo>
                <a:lnTo>
                  <a:pt x="12188952" y="2303145"/>
                </a:lnTo>
                <a:lnTo>
                  <a:pt x="121889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8483" y="5155768"/>
            <a:ext cx="4471670" cy="98171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 indent="1799589">
              <a:lnSpc>
                <a:spcPts val="3560"/>
              </a:lnSpc>
              <a:spcBef>
                <a:spcPts val="555"/>
              </a:spcBef>
            </a:pPr>
            <a:r>
              <a:rPr sz="3300" spc="-60" dirty="0">
                <a:solidFill>
                  <a:srgbClr val="FFFFFF"/>
                </a:solidFill>
                <a:latin typeface="Arial"/>
                <a:cs typeface="Arial"/>
              </a:rPr>
              <a:t>EX</a:t>
            </a:r>
            <a:r>
              <a:rPr sz="3300" spc="-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300" spc="-4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300" spc="-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300" spc="-4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300" spc="-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300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3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G  </a:t>
            </a:r>
            <a:r>
              <a:rPr sz="3300" spc="-55" dirty="0">
                <a:solidFill>
                  <a:srgbClr val="FFFFFF"/>
                </a:solidFill>
                <a:latin typeface="Arial"/>
                <a:cs typeface="Arial"/>
              </a:rPr>
              <a:t>HISTOGRAMS </a:t>
            </a:r>
            <a:r>
              <a:rPr sz="3300" spc="-3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300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-45" dirty="0">
                <a:solidFill>
                  <a:srgbClr val="FFFFFF"/>
                </a:solidFill>
                <a:latin typeface="Arial"/>
                <a:cs typeface="Arial"/>
              </a:rPr>
              <a:t>LBPH</a:t>
            </a:r>
            <a:endParaRPr sz="3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20790" y="5247513"/>
            <a:ext cx="0" cy="873760"/>
          </a:xfrm>
          <a:custGeom>
            <a:avLst/>
            <a:gdLst/>
            <a:ahLst/>
            <a:cxnLst/>
            <a:rect l="l" t="t" r="r" b="b"/>
            <a:pathLst>
              <a:path h="873760">
                <a:moveTo>
                  <a:pt x="0" y="0"/>
                </a:moveTo>
                <a:lnTo>
                  <a:pt x="0" y="873506"/>
                </a:lnTo>
              </a:path>
            </a:pathLst>
          </a:custGeom>
          <a:ln w="19050">
            <a:solidFill>
              <a:srgbClr val="CD9F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12585" y="4740605"/>
            <a:ext cx="4824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Now,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using the image generated in the</a:t>
            </a:r>
            <a:r>
              <a:rPr sz="20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last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43625" y="5046268"/>
            <a:ext cx="5173345" cy="103187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step, we can use the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Grid X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Grid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1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parameters to divide the image into</a:t>
            </a:r>
            <a:r>
              <a:rPr sz="20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multiple  grids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" y="0"/>
            <a:ext cx="4648835" cy="6858000"/>
          </a:xfrm>
          <a:custGeom>
            <a:avLst/>
            <a:gdLst/>
            <a:ahLst/>
            <a:cxnLst/>
            <a:rect l="l" t="t" r="r" b="b"/>
            <a:pathLst>
              <a:path w="4648835" h="6858000">
                <a:moveTo>
                  <a:pt x="4648581" y="0"/>
                </a:moveTo>
                <a:lnTo>
                  <a:pt x="0" y="0"/>
                </a:lnTo>
                <a:lnTo>
                  <a:pt x="0" y="6858000"/>
                </a:lnTo>
                <a:lnTo>
                  <a:pt x="4648581" y="6858000"/>
                </a:lnTo>
                <a:lnTo>
                  <a:pt x="464858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1296" y="2609215"/>
            <a:ext cx="3189605" cy="156210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30"/>
              </a:spcBef>
            </a:pPr>
            <a:r>
              <a:rPr sz="3600" spc="-90" dirty="0">
                <a:solidFill>
                  <a:srgbClr val="FFFFFF"/>
                </a:solidFill>
                <a:latin typeface="Arial"/>
                <a:cs typeface="Arial"/>
              </a:rPr>
              <a:t>FACE  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OG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ITIO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600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LBPH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021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1. So to find the image that </a:t>
            </a:r>
            <a:r>
              <a:rPr spc="-5" dirty="0"/>
              <a:t>matches</a:t>
            </a:r>
            <a:r>
              <a:rPr spc="-150" dirty="0"/>
              <a:t> </a:t>
            </a:r>
            <a:r>
              <a:rPr dirty="0"/>
              <a:t>the  input image </a:t>
            </a:r>
            <a:r>
              <a:rPr spc="5" dirty="0"/>
              <a:t>we </a:t>
            </a:r>
            <a:r>
              <a:rPr dirty="0"/>
              <a:t>just </a:t>
            </a:r>
            <a:r>
              <a:rPr spc="-5" dirty="0"/>
              <a:t>need </a:t>
            </a:r>
            <a:r>
              <a:rPr dirty="0"/>
              <a:t>to </a:t>
            </a:r>
            <a:r>
              <a:rPr spc="-5" dirty="0"/>
              <a:t>compare  </a:t>
            </a:r>
            <a:r>
              <a:rPr spc="10" dirty="0"/>
              <a:t>two </a:t>
            </a:r>
            <a:r>
              <a:rPr spc="-5" dirty="0"/>
              <a:t>histograms </a:t>
            </a:r>
            <a:r>
              <a:rPr dirty="0"/>
              <a:t>and return </a:t>
            </a:r>
            <a:r>
              <a:rPr spc="-5" dirty="0"/>
              <a:t>the </a:t>
            </a:r>
            <a:r>
              <a:rPr dirty="0"/>
              <a:t>image  </a:t>
            </a:r>
            <a:r>
              <a:rPr spc="5" dirty="0"/>
              <a:t>with </a:t>
            </a:r>
            <a:r>
              <a:rPr spc="-5" dirty="0"/>
              <a:t>the closest</a:t>
            </a:r>
            <a:r>
              <a:rPr spc="-70" dirty="0"/>
              <a:t> </a:t>
            </a:r>
            <a:r>
              <a:rPr spc="-5" dirty="0"/>
              <a:t>histogram.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11266" y="2038934"/>
            <a:ext cx="5823585" cy="3862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3045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349885" algn="l"/>
              </a:tabLst>
            </a:pPr>
            <a:r>
              <a:rPr sz="2400" b="1" spc="-25" dirty="0">
                <a:solidFill>
                  <a:srgbClr val="404040"/>
                </a:solidFill>
                <a:latin typeface="Arial"/>
                <a:cs typeface="Arial"/>
              </a:rPr>
              <a:t>We </a:t>
            </a:r>
            <a:r>
              <a:rPr sz="2400" b="1" spc="-5" dirty="0">
                <a:solidFill>
                  <a:srgbClr val="404040"/>
                </a:solidFill>
                <a:latin typeface="Arial"/>
                <a:cs typeface="Arial"/>
              </a:rPr>
              <a:t>can use various approaches </a:t>
            </a:r>
            <a:r>
              <a:rPr sz="2400" b="1" dirty="0">
                <a:solidFill>
                  <a:srgbClr val="404040"/>
                </a:solidFill>
                <a:latin typeface="Arial"/>
                <a:cs typeface="Arial"/>
              </a:rPr>
              <a:t>to  </a:t>
            </a:r>
            <a:r>
              <a:rPr sz="2400" b="1" spc="-5" dirty="0">
                <a:solidFill>
                  <a:srgbClr val="404040"/>
                </a:solidFill>
                <a:latin typeface="Arial"/>
                <a:cs typeface="Arial"/>
              </a:rPr>
              <a:t>compare </a:t>
            </a:r>
            <a:r>
              <a:rPr sz="2400" b="1" dirty="0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sz="2400" b="1" spc="-5" dirty="0">
                <a:solidFill>
                  <a:srgbClr val="404040"/>
                </a:solidFill>
                <a:latin typeface="Arial"/>
                <a:cs typeface="Arial"/>
              </a:rPr>
              <a:t>histograms (calculate the  distance </a:t>
            </a:r>
            <a:r>
              <a:rPr sz="2400" b="1" dirty="0">
                <a:solidFill>
                  <a:srgbClr val="404040"/>
                </a:solidFill>
                <a:latin typeface="Arial"/>
                <a:cs typeface="Arial"/>
              </a:rPr>
              <a:t>between </a:t>
            </a:r>
            <a:r>
              <a:rPr sz="2400" b="1" spc="10" dirty="0">
                <a:solidFill>
                  <a:srgbClr val="404040"/>
                </a:solidFill>
                <a:latin typeface="Arial"/>
                <a:cs typeface="Arial"/>
              </a:rPr>
              <a:t>two </a:t>
            </a:r>
            <a:r>
              <a:rPr sz="2400" b="1" spc="-5" dirty="0">
                <a:solidFill>
                  <a:srgbClr val="404040"/>
                </a:solidFill>
                <a:latin typeface="Arial"/>
                <a:cs typeface="Arial"/>
              </a:rPr>
              <a:t>histograms), for  example: </a:t>
            </a:r>
            <a:r>
              <a:rPr sz="2400" b="1" dirty="0">
                <a:solidFill>
                  <a:srgbClr val="404040"/>
                </a:solidFill>
                <a:latin typeface="Arial"/>
                <a:cs typeface="Arial"/>
              </a:rPr>
              <a:t>euclidean </a:t>
            </a:r>
            <a:r>
              <a:rPr sz="2400" b="1" spc="-5" dirty="0">
                <a:solidFill>
                  <a:srgbClr val="404040"/>
                </a:solidFill>
                <a:latin typeface="Arial"/>
                <a:cs typeface="Arial"/>
              </a:rPr>
              <a:t>distance, chi-  square, absolute value,</a:t>
            </a:r>
            <a:r>
              <a:rPr sz="2400" b="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404040"/>
                </a:solidFill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405"/>
              </a:spcBef>
              <a:buAutoNum type="arabicPeriod" startAt="2"/>
              <a:tabLst>
                <a:tab pos="349885" algn="l"/>
              </a:tabLst>
            </a:pPr>
            <a:r>
              <a:rPr sz="2400" b="1" dirty="0">
                <a:solidFill>
                  <a:srgbClr val="404040"/>
                </a:solidFill>
                <a:latin typeface="Arial"/>
                <a:cs typeface="Arial"/>
              </a:rPr>
              <a:t>So </a:t>
            </a:r>
            <a:r>
              <a:rPr sz="2400" b="1" spc="-5" dirty="0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sz="2400" b="1" dirty="0">
                <a:solidFill>
                  <a:srgbClr val="404040"/>
                </a:solidFill>
                <a:latin typeface="Arial"/>
                <a:cs typeface="Arial"/>
              </a:rPr>
              <a:t>algorithm output </a:t>
            </a:r>
            <a:r>
              <a:rPr sz="2400" b="1" spc="-5" dirty="0">
                <a:solidFill>
                  <a:srgbClr val="404040"/>
                </a:solidFill>
                <a:latin typeface="Arial"/>
                <a:cs typeface="Arial"/>
              </a:rPr>
              <a:t>is the ID</a:t>
            </a:r>
            <a:r>
              <a:rPr sz="2400" b="1" spc="-10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404040"/>
                </a:solidFill>
                <a:latin typeface="Arial"/>
                <a:cs typeface="Arial"/>
              </a:rPr>
              <a:t>from  </a:t>
            </a:r>
            <a:r>
              <a:rPr sz="2400" b="1" dirty="0">
                <a:solidFill>
                  <a:srgbClr val="404040"/>
                </a:solidFill>
                <a:latin typeface="Arial"/>
                <a:cs typeface="Arial"/>
              </a:rPr>
              <a:t>the image </a:t>
            </a:r>
            <a:r>
              <a:rPr sz="2400" b="1" spc="5" dirty="0">
                <a:solidFill>
                  <a:srgbClr val="404040"/>
                </a:solidFill>
                <a:latin typeface="Arial"/>
                <a:cs typeface="Arial"/>
              </a:rPr>
              <a:t>with </a:t>
            </a:r>
            <a:r>
              <a:rPr sz="2400" b="1" dirty="0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sz="2400" b="1" spc="-5" dirty="0">
                <a:solidFill>
                  <a:srgbClr val="404040"/>
                </a:solidFill>
                <a:latin typeface="Arial"/>
                <a:cs typeface="Arial"/>
              </a:rPr>
              <a:t>closest </a:t>
            </a:r>
            <a:r>
              <a:rPr sz="2400" b="1" dirty="0">
                <a:solidFill>
                  <a:srgbClr val="404040"/>
                </a:solidFill>
                <a:latin typeface="Arial"/>
                <a:cs typeface="Arial"/>
              </a:rPr>
              <a:t>histogram.  </a:t>
            </a:r>
            <a:r>
              <a:rPr sz="2400" b="1" spc="-5" dirty="0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sz="2400" b="1" dirty="0">
                <a:solidFill>
                  <a:srgbClr val="404040"/>
                </a:solidFill>
                <a:latin typeface="Arial"/>
                <a:cs typeface="Arial"/>
              </a:rPr>
              <a:t>algorithm </a:t>
            </a:r>
            <a:r>
              <a:rPr sz="2400" b="1" spc="-5" dirty="0">
                <a:solidFill>
                  <a:srgbClr val="404040"/>
                </a:solidFill>
                <a:latin typeface="Arial"/>
                <a:cs typeface="Arial"/>
              </a:rPr>
              <a:t>should also return the  calculated distance, </a:t>
            </a:r>
            <a:r>
              <a:rPr sz="2400" b="1" dirty="0">
                <a:solidFill>
                  <a:srgbClr val="404040"/>
                </a:solidFill>
                <a:latin typeface="Arial"/>
                <a:cs typeface="Arial"/>
              </a:rPr>
              <a:t>which </a:t>
            </a:r>
            <a:r>
              <a:rPr sz="2400" b="1" spc="-5" dirty="0">
                <a:solidFill>
                  <a:srgbClr val="404040"/>
                </a:solidFill>
                <a:latin typeface="Arial"/>
                <a:cs typeface="Arial"/>
              </a:rPr>
              <a:t>can be used  as </a:t>
            </a:r>
            <a:r>
              <a:rPr sz="2400" b="1" dirty="0">
                <a:solidFill>
                  <a:srgbClr val="404040"/>
                </a:solidFill>
                <a:latin typeface="Arial"/>
                <a:cs typeface="Arial"/>
              </a:rPr>
              <a:t>a </a:t>
            </a:r>
            <a:r>
              <a:rPr sz="2400" b="1" spc="-5" dirty="0">
                <a:solidFill>
                  <a:srgbClr val="404040"/>
                </a:solidFill>
                <a:latin typeface="Arial"/>
                <a:cs typeface="Arial"/>
              </a:rPr>
              <a:t>‘confidence’</a:t>
            </a:r>
            <a:r>
              <a:rPr sz="2400" b="1" spc="-1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04040"/>
                </a:solidFill>
                <a:latin typeface="Arial"/>
                <a:cs typeface="Arial"/>
              </a:rPr>
              <a:t>measurement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324" y="4970779"/>
            <a:ext cx="34448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SCREENSHOTS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324" y="5701995"/>
            <a:ext cx="81127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This screenshot 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shows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capturing 1000 images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the user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used as</a:t>
            </a:r>
            <a:r>
              <a:rPr sz="1800" spc="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2790E3-4D97-4B67-BAE8-5EF20BC31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" y="0"/>
            <a:ext cx="12192000" cy="4578350"/>
          </a:xfrm>
          <a:custGeom>
            <a:avLst/>
            <a:gdLst/>
            <a:ahLst/>
            <a:cxnLst/>
            <a:rect l="l" t="t" r="r" b="b"/>
            <a:pathLst>
              <a:path w="12192000" h="4578350">
                <a:moveTo>
                  <a:pt x="12192000" y="0"/>
                </a:moveTo>
                <a:lnTo>
                  <a:pt x="0" y="0"/>
                </a:lnTo>
                <a:lnTo>
                  <a:pt x="0" y="4578350"/>
                </a:lnTo>
                <a:lnTo>
                  <a:pt x="12192000" y="457835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76324" y="4970779"/>
            <a:ext cx="5814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85" dirty="0">
                <a:solidFill>
                  <a:srgbClr val="FFFFFF"/>
                </a:solidFill>
                <a:latin typeface="Arial"/>
                <a:cs typeface="Arial"/>
              </a:rPr>
              <a:t>RESULTS 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4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324" y="5701995"/>
            <a:ext cx="9814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This snapshot 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shows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application being unlocked because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confidence is greater than</a:t>
            </a:r>
            <a:r>
              <a:rPr sz="1800" spc="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85%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4A6BE-ABB7-4482-92E3-8401A527F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2" t="3333" r="25818" b="38889"/>
          <a:stretch/>
        </p:blipFill>
        <p:spPr>
          <a:xfrm>
            <a:off x="3569004" y="307975"/>
            <a:ext cx="50292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" y="0"/>
            <a:ext cx="1219198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0177" y="331673"/>
            <a:ext cx="2913177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u="sng" spc="-65" dirty="0">
                <a:solidFill>
                  <a:schemeClr val="tx1"/>
                </a:solidFill>
              </a:rPr>
              <a:t>P</a:t>
            </a:r>
            <a:r>
              <a:rPr sz="4600" u="sng" spc="-55" dirty="0">
                <a:solidFill>
                  <a:schemeClr val="tx1"/>
                </a:solidFill>
              </a:rPr>
              <a:t>R</a:t>
            </a:r>
            <a:r>
              <a:rPr sz="4600" u="sng" spc="-60" dirty="0">
                <a:solidFill>
                  <a:schemeClr val="tx1"/>
                </a:solidFill>
              </a:rPr>
              <a:t>O</a:t>
            </a:r>
            <a:r>
              <a:rPr sz="4600" u="sng" spc="-55" dirty="0">
                <a:solidFill>
                  <a:schemeClr val="tx1"/>
                </a:solidFill>
              </a:rPr>
              <a:t>B</a:t>
            </a:r>
            <a:r>
              <a:rPr sz="4600" u="sng" spc="-60" dirty="0">
                <a:solidFill>
                  <a:schemeClr val="tx1"/>
                </a:solidFill>
              </a:rPr>
              <a:t>L</a:t>
            </a:r>
            <a:r>
              <a:rPr sz="4600" u="sng" spc="-65" dirty="0">
                <a:solidFill>
                  <a:schemeClr val="tx1"/>
                </a:solidFill>
              </a:rPr>
              <a:t>E</a:t>
            </a:r>
            <a:r>
              <a:rPr sz="4600" u="sng" spc="-5" dirty="0">
                <a:solidFill>
                  <a:schemeClr val="tx1"/>
                </a:solidFill>
              </a:rPr>
              <a:t>M</a:t>
            </a:r>
            <a:endParaRPr sz="4600" u="sng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18786" y="331673"/>
            <a:ext cx="345694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1" u="sng" spc="-130" dirty="0">
                <a:latin typeface="Arial"/>
                <a:cs typeface="Arial"/>
              </a:rPr>
              <a:t>STATEMENT</a:t>
            </a:r>
            <a:endParaRPr sz="4600" u="sng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1910714"/>
            <a:ext cx="12192000" cy="4947286"/>
            <a:chOff x="0" y="1910714"/>
            <a:chExt cx="12192000" cy="4947286"/>
          </a:xfrm>
        </p:grpSpPr>
        <p:sp>
          <p:nvSpPr>
            <p:cNvPr id="7" name="object 7"/>
            <p:cNvSpPr/>
            <p:nvPr/>
          </p:nvSpPr>
          <p:spPr>
            <a:xfrm>
              <a:off x="1193533" y="1910714"/>
              <a:ext cx="9967595" cy="0"/>
            </a:xfrm>
            <a:custGeom>
              <a:avLst/>
              <a:gdLst/>
              <a:ahLst/>
              <a:cxnLst/>
              <a:rect l="l" t="t" r="r" b="b"/>
              <a:pathLst>
                <a:path w="9967595">
                  <a:moveTo>
                    <a:pt x="0" y="0"/>
                  </a:moveTo>
                  <a:lnTo>
                    <a:pt x="9966972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6400800"/>
              <a:ext cx="12192000" cy="457200"/>
            </a:xfrm>
            <a:custGeom>
              <a:avLst/>
              <a:gdLst/>
              <a:ahLst/>
              <a:cxnLst/>
              <a:rect l="l" t="t" r="r" b="b"/>
              <a:pathLst>
                <a:path w="12192000" h="457200">
                  <a:moveTo>
                    <a:pt x="121920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2192000" y="4572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52525">
                <a:alpha val="9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76019" y="3079851"/>
            <a:ext cx="987869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The security of applications in mobile phones or websites is always a major</a:t>
            </a:r>
            <a:r>
              <a:rPr sz="2000" b="1" spc="-2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issue  to ensure the security and </a:t>
            </a:r>
            <a:r>
              <a:rPr sz="2000" b="1" spc="-25" dirty="0">
                <a:latin typeface="Arial"/>
                <a:cs typeface="Arial"/>
              </a:rPr>
              <a:t>privacy, </a:t>
            </a:r>
            <a:r>
              <a:rPr sz="2000" b="1" spc="30" dirty="0">
                <a:latin typeface="Arial"/>
                <a:cs typeface="Arial"/>
              </a:rPr>
              <a:t>we </a:t>
            </a:r>
            <a:r>
              <a:rPr sz="2000" b="1" dirty="0">
                <a:latin typeface="Arial"/>
                <a:cs typeface="Arial"/>
              </a:rPr>
              <a:t>designed a Machine Learning Algorithm  </a:t>
            </a:r>
            <a:r>
              <a:rPr sz="2000" b="1" spc="5" dirty="0">
                <a:latin typeface="Arial"/>
                <a:cs typeface="Arial"/>
              </a:rPr>
              <a:t>which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spc="5" dirty="0">
                <a:latin typeface="Arial"/>
                <a:cs typeface="Arial"/>
              </a:rPr>
              <a:t>will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only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unlock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application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or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website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10" dirty="0">
                <a:latin typeface="Arial"/>
                <a:cs typeface="Arial"/>
              </a:rPr>
              <a:t>when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it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5" dirty="0">
                <a:latin typeface="Arial"/>
                <a:cs typeface="Arial"/>
              </a:rPr>
              <a:t>will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scan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your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face.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" y="0"/>
            <a:ext cx="4648835" cy="6858000"/>
          </a:xfrm>
          <a:custGeom>
            <a:avLst/>
            <a:gdLst/>
            <a:ahLst/>
            <a:cxnLst/>
            <a:rect l="l" t="t" r="r" b="b"/>
            <a:pathLst>
              <a:path w="4648835" h="6858000">
                <a:moveTo>
                  <a:pt x="4648581" y="0"/>
                </a:moveTo>
                <a:lnTo>
                  <a:pt x="0" y="0"/>
                </a:lnTo>
                <a:lnTo>
                  <a:pt x="0" y="6858000"/>
                </a:lnTo>
                <a:lnTo>
                  <a:pt x="4648581" y="6858000"/>
                </a:lnTo>
                <a:lnTo>
                  <a:pt x="464858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1296" y="3058160"/>
            <a:ext cx="2632075" cy="650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00" spc="-50" dirty="0">
                <a:solidFill>
                  <a:srgbClr val="FFFFFF"/>
                </a:solidFill>
                <a:latin typeface="Arial"/>
                <a:cs typeface="Arial"/>
              </a:rPr>
              <a:t>References</a:t>
            </a:r>
            <a:endParaRPr sz="41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11266" y="636270"/>
            <a:ext cx="57931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u="heavy" spc="-1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hlinkClick r:id="rId2"/>
              </a:rPr>
              <a:t>https://docs.opencv.org/3.4/df/d25/class </a:t>
            </a:r>
            <a:r>
              <a:rPr spc="-10" dirty="0">
                <a:solidFill>
                  <a:srgbClr val="6DAC1C"/>
                </a:solidFill>
              </a:rPr>
              <a:t> </a:t>
            </a:r>
            <a:r>
              <a:rPr u="heavy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hlinkClick r:id="rId2"/>
              </a:rPr>
              <a:t>cv_1_1face_1_1LBPHFaceRecognizer.h </a:t>
            </a:r>
            <a:r>
              <a:rPr spc="-5" dirty="0">
                <a:solidFill>
                  <a:srgbClr val="6DAC1C"/>
                </a:solidFill>
              </a:rPr>
              <a:t> </a:t>
            </a:r>
            <a:r>
              <a:rPr u="heavy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hlinkClick r:id="rId2"/>
              </a:rPr>
              <a:t>tml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11266" y="2460752"/>
            <a:ext cx="3521075" cy="588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33333"/>
                </a:solidFill>
                <a:latin typeface="Georgia"/>
                <a:cs typeface="Georgia"/>
              </a:rPr>
              <a:t>Facelock: familiarity-based graphical</a:t>
            </a:r>
            <a:r>
              <a:rPr sz="1200" spc="-45" dirty="0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333333"/>
                </a:solidFill>
                <a:latin typeface="Georgia"/>
                <a:cs typeface="Georgia"/>
              </a:rPr>
              <a:t>authentication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12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Arial"/>
                <a:cs typeface="Arial"/>
                <a:hlinkClick r:id="rId3"/>
              </a:rPr>
              <a:t>Research</a:t>
            </a:r>
            <a:r>
              <a:rPr sz="1200" u="sng" spc="-5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2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Arial"/>
                <a:cs typeface="Arial"/>
                <a:hlinkClick r:id="rId3"/>
              </a:rPr>
              <a:t>article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11266" y="3219958"/>
            <a:ext cx="1987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Arial"/>
                <a:cs typeface="Arial"/>
                <a:hlinkClick r:id="rId4"/>
              </a:rPr>
              <a:t>Human-Computer</a:t>
            </a:r>
            <a:r>
              <a:rPr sz="1200" u="sng" spc="-7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2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Arial"/>
                <a:cs typeface="Arial"/>
                <a:hlinkClick r:id="rId4"/>
              </a:rPr>
              <a:t>Interaction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1266" y="3597909"/>
            <a:ext cx="18408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Arial"/>
                <a:cs typeface="Arial"/>
                <a:hlinkClick r:id="rId5"/>
              </a:rPr>
              <a:t>Psychiatry </a:t>
            </a:r>
            <a:r>
              <a:rPr sz="12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Arial"/>
                <a:cs typeface="Arial"/>
                <a:hlinkClick r:id="rId5"/>
              </a:rPr>
              <a:t>and</a:t>
            </a:r>
            <a:r>
              <a:rPr sz="1200" u="sng" spc="-7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2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Arial"/>
                <a:cs typeface="Arial"/>
                <a:hlinkClick r:id="rId5"/>
              </a:rPr>
              <a:t>Psychology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23459" y="4158488"/>
            <a:ext cx="893444" cy="10795"/>
          </a:xfrm>
          <a:custGeom>
            <a:avLst/>
            <a:gdLst/>
            <a:ahLst/>
            <a:cxnLst/>
            <a:rect l="l" t="t" r="r" b="b"/>
            <a:pathLst>
              <a:path w="893445" h="10795">
                <a:moveTo>
                  <a:pt x="893063" y="0"/>
                </a:moveTo>
                <a:lnTo>
                  <a:pt x="0" y="0"/>
                </a:lnTo>
                <a:lnTo>
                  <a:pt x="0" y="10668"/>
                </a:lnTo>
                <a:lnTo>
                  <a:pt x="893063" y="10668"/>
                </a:lnTo>
                <a:lnTo>
                  <a:pt x="893063" y="0"/>
                </a:lnTo>
                <a:close/>
              </a:path>
            </a:pathLst>
          </a:custGeom>
          <a:solidFill>
            <a:srgbClr val="6DA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00342" y="4158488"/>
            <a:ext cx="1336675" cy="10795"/>
          </a:xfrm>
          <a:custGeom>
            <a:avLst/>
            <a:gdLst/>
            <a:ahLst/>
            <a:cxnLst/>
            <a:rect l="l" t="t" r="r" b="b"/>
            <a:pathLst>
              <a:path w="1336675" h="10795">
                <a:moveTo>
                  <a:pt x="1336547" y="0"/>
                </a:moveTo>
                <a:lnTo>
                  <a:pt x="0" y="0"/>
                </a:lnTo>
                <a:lnTo>
                  <a:pt x="0" y="10668"/>
                </a:lnTo>
                <a:lnTo>
                  <a:pt x="1336547" y="10668"/>
                </a:lnTo>
                <a:lnTo>
                  <a:pt x="1336547" y="0"/>
                </a:lnTo>
                <a:close/>
              </a:path>
            </a:pathLst>
          </a:custGeom>
          <a:solidFill>
            <a:srgbClr val="6DA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17663" y="4158488"/>
            <a:ext cx="1041400" cy="10795"/>
          </a:xfrm>
          <a:custGeom>
            <a:avLst/>
            <a:gdLst/>
            <a:ahLst/>
            <a:cxnLst/>
            <a:rect l="l" t="t" r="r" b="b"/>
            <a:pathLst>
              <a:path w="1041400" h="10795">
                <a:moveTo>
                  <a:pt x="1040892" y="0"/>
                </a:moveTo>
                <a:lnTo>
                  <a:pt x="0" y="0"/>
                </a:lnTo>
                <a:lnTo>
                  <a:pt x="0" y="10668"/>
                </a:lnTo>
                <a:lnTo>
                  <a:pt x="1040892" y="10668"/>
                </a:lnTo>
                <a:lnTo>
                  <a:pt x="1040892" y="0"/>
                </a:lnTo>
                <a:close/>
              </a:path>
            </a:pathLst>
          </a:custGeom>
          <a:solidFill>
            <a:srgbClr val="6DA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73166" y="3977385"/>
            <a:ext cx="3538220" cy="588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6DAC1C"/>
                </a:solidFill>
                <a:latin typeface="Arial"/>
                <a:cs typeface="Arial"/>
                <a:hlinkClick r:id="rId6"/>
              </a:rPr>
              <a:t>Rob </a:t>
            </a:r>
            <a:r>
              <a:rPr sz="1200" dirty="0">
                <a:solidFill>
                  <a:srgbClr val="6DAC1C"/>
                </a:solidFill>
                <a:latin typeface="Arial"/>
                <a:cs typeface="Arial"/>
                <a:hlinkClick r:id="rId6"/>
              </a:rPr>
              <a:t>Jenkins</a:t>
            </a:r>
            <a:r>
              <a:rPr sz="1200" baseline="24305" dirty="0">
                <a:solidFill>
                  <a:srgbClr val="6DAC1C"/>
                </a:solidFill>
                <a:latin typeface="Arial"/>
                <a:cs typeface="Arial"/>
                <a:hlinkClick r:id="rId7"/>
              </a:rPr>
              <a:t>1</a:t>
            </a:r>
            <a:r>
              <a:rPr sz="1200" dirty="0">
                <a:solidFill>
                  <a:srgbClr val="333333"/>
                </a:solidFill>
                <a:latin typeface="Arial"/>
                <a:cs typeface="Arial"/>
              </a:rPr>
              <a:t>, </a:t>
            </a:r>
            <a:r>
              <a:rPr sz="1200" spc="-5" dirty="0">
                <a:solidFill>
                  <a:srgbClr val="6DAC1C"/>
                </a:solidFill>
                <a:latin typeface="Arial"/>
                <a:cs typeface="Arial"/>
                <a:hlinkClick r:id="rId8"/>
              </a:rPr>
              <a:t>Jane </a:t>
            </a:r>
            <a:r>
              <a:rPr sz="1200" dirty="0">
                <a:solidFill>
                  <a:srgbClr val="6DAC1C"/>
                </a:solidFill>
                <a:latin typeface="Arial"/>
                <a:cs typeface="Arial"/>
                <a:hlinkClick r:id="rId8"/>
              </a:rPr>
              <a:t>L. McLachlan</a:t>
            </a:r>
            <a:r>
              <a:rPr sz="1200" baseline="24305" dirty="0">
                <a:solidFill>
                  <a:srgbClr val="6DAC1C"/>
                </a:solidFill>
                <a:latin typeface="Arial"/>
                <a:cs typeface="Arial"/>
                <a:hlinkClick r:id="rId7"/>
              </a:rPr>
              <a:t>2</a:t>
            </a:r>
            <a:r>
              <a:rPr sz="1200" dirty="0">
                <a:solidFill>
                  <a:srgbClr val="333333"/>
                </a:solidFill>
                <a:latin typeface="Arial"/>
                <a:cs typeface="Arial"/>
              </a:rPr>
              <a:t>, </a:t>
            </a:r>
            <a:r>
              <a:rPr sz="1200" spc="-5" dirty="0">
                <a:solidFill>
                  <a:srgbClr val="6DAC1C"/>
                </a:solidFill>
                <a:latin typeface="Arial"/>
                <a:cs typeface="Arial"/>
                <a:hlinkClick r:id="rId9"/>
              </a:rPr>
              <a:t>Karen</a:t>
            </a:r>
            <a:r>
              <a:rPr sz="1200" spc="-125" dirty="0">
                <a:solidFill>
                  <a:srgbClr val="6DAC1C"/>
                </a:solidFill>
                <a:latin typeface="Arial"/>
                <a:cs typeface="Arial"/>
                <a:hlinkClick r:id="rId9"/>
              </a:rPr>
              <a:t> </a:t>
            </a:r>
            <a:r>
              <a:rPr sz="1200" dirty="0">
                <a:solidFill>
                  <a:srgbClr val="6DAC1C"/>
                </a:solidFill>
                <a:latin typeface="Arial"/>
                <a:cs typeface="Arial"/>
                <a:hlinkClick r:id="rId9"/>
              </a:rPr>
              <a:t>Renaud</a:t>
            </a:r>
            <a:r>
              <a:rPr sz="1200" baseline="24305" dirty="0">
                <a:solidFill>
                  <a:srgbClr val="6DAC1C"/>
                </a:solidFill>
                <a:latin typeface="Arial"/>
                <a:cs typeface="Arial"/>
                <a:hlinkClick r:id="rId7"/>
              </a:rPr>
              <a:t>3</a:t>
            </a:r>
            <a:endParaRPr sz="1200" baseline="24305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sz="1200" spc="-5" dirty="0">
                <a:solidFill>
                  <a:srgbClr val="9A9AAC"/>
                </a:solidFill>
                <a:latin typeface="Arial"/>
                <a:cs typeface="Arial"/>
              </a:rPr>
              <a:t>Published June 24,</a:t>
            </a:r>
            <a:r>
              <a:rPr sz="1200" spc="-60" dirty="0">
                <a:solidFill>
                  <a:srgbClr val="9A9AAC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9A9AAC"/>
                </a:solidFill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02275" y="5200560"/>
            <a:ext cx="5284088" cy="13866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3019120"/>
            <a:ext cx="588454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0" spc="-40" dirty="0">
                <a:solidFill>
                  <a:schemeClr val="tx1"/>
                </a:solidFill>
                <a:latin typeface="Arial"/>
                <a:cs typeface="Arial"/>
              </a:rPr>
              <a:t>THANK</a:t>
            </a:r>
            <a:r>
              <a:rPr sz="8000" b="0" spc="-3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00" b="0" spc="-30" dirty="0">
                <a:solidFill>
                  <a:schemeClr val="tx1"/>
                </a:solidFill>
                <a:latin typeface="Arial"/>
                <a:cs typeface="Arial"/>
              </a:rPr>
              <a:t>YOU</a:t>
            </a:r>
            <a:endParaRPr sz="8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75" y="4468367"/>
            <a:ext cx="12188825" cy="2390140"/>
            <a:chOff x="3175" y="4468367"/>
            <a:chExt cx="12188825" cy="2390140"/>
          </a:xfrm>
        </p:grpSpPr>
        <p:sp>
          <p:nvSpPr>
            <p:cNvPr id="4" name="object 4"/>
            <p:cNvSpPr/>
            <p:nvPr/>
          </p:nvSpPr>
          <p:spPr>
            <a:xfrm>
              <a:off x="1207655" y="4474717"/>
              <a:ext cx="9875520" cy="0"/>
            </a:xfrm>
            <a:custGeom>
              <a:avLst/>
              <a:gdLst/>
              <a:ahLst/>
              <a:cxnLst/>
              <a:rect l="l" t="t" r="r" b="b"/>
              <a:pathLst>
                <a:path w="9875520">
                  <a:moveTo>
                    <a:pt x="0" y="0"/>
                  </a:moveTo>
                  <a:lnTo>
                    <a:pt x="9875507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5" y="6400799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5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2188825" y="457200"/>
                  </a:lnTo>
                  <a:lnTo>
                    <a:pt x="12188825" y="0"/>
                  </a:lnTo>
                  <a:close/>
                </a:path>
              </a:pathLst>
            </a:custGeom>
            <a:solidFill>
              <a:srgbClr val="252525">
                <a:alpha val="9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75" y="6400799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5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2188825" y="457200"/>
                  </a:lnTo>
                  <a:lnTo>
                    <a:pt x="1218882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93533" y="1891030"/>
              <a:ext cx="9967595" cy="12700"/>
            </a:xfrm>
            <a:custGeom>
              <a:avLst/>
              <a:gdLst/>
              <a:ahLst/>
              <a:cxnLst/>
              <a:rect l="l" t="t" r="r" b="b"/>
              <a:pathLst>
                <a:path w="9967595" h="12700">
                  <a:moveTo>
                    <a:pt x="0" y="12700"/>
                  </a:moveTo>
                  <a:lnTo>
                    <a:pt x="9966972" y="12700"/>
                  </a:lnTo>
                  <a:lnTo>
                    <a:pt x="9966972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76324" y="962913"/>
            <a:ext cx="6722109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0" spc="-55" dirty="0">
                <a:solidFill>
                  <a:srgbClr val="FFFFFF"/>
                </a:solidFill>
                <a:latin typeface="Arial"/>
                <a:cs typeface="Arial"/>
              </a:rPr>
              <a:t>OBJECTIVE </a:t>
            </a:r>
            <a:r>
              <a:rPr sz="4600" b="0" spc="-4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4600" b="0" spc="-4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0" spc="-50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endParaRPr sz="4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891029"/>
            <a:ext cx="12192000" cy="4966970"/>
            <a:chOff x="0" y="1891029"/>
            <a:chExt cx="12192000" cy="4966970"/>
          </a:xfrm>
        </p:grpSpPr>
        <p:sp>
          <p:nvSpPr>
            <p:cNvPr id="9" name="object 9"/>
            <p:cNvSpPr/>
            <p:nvPr/>
          </p:nvSpPr>
          <p:spPr>
            <a:xfrm>
              <a:off x="1193533" y="1891029"/>
              <a:ext cx="9967595" cy="12700"/>
            </a:xfrm>
            <a:custGeom>
              <a:avLst/>
              <a:gdLst/>
              <a:ahLst/>
              <a:cxnLst/>
              <a:rect l="l" t="t" r="r" b="b"/>
              <a:pathLst>
                <a:path w="9967595" h="12700">
                  <a:moveTo>
                    <a:pt x="0" y="12700"/>
                  </a:moveTo>
                  <a:lnTo>
                    <a:pt x="9966972" y="12700"/>
                  </a:lnTo>
                  <a:lnTo>
                    <a:pt x="9966972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6400800"/>
              <a:ext cx="12192000" cy="457200"/>
            </a:xfrm>
            <a:custGeom>
              <a:avLst/>
              <a:gdLst/>
              <a:ahLst/>
              <a:cxnLst/>
              <a:rect l="l" t="t" r="r" b="b"/>
              <a:pathLst>
                <a:path w="12192000" h="457200">
                  <a:moveTo>
                    <a:pt x="121920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2192000" y="4572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8194" y="2395727"/>
              <a:ext cx="4309745" cy="2736850"/>
            </a:xfrm>
            <a:custGeom>
              <a:avLst/>
              <a:gdLst/>
              <a:ahLst/>
              <a:cxnLst/>
              <a:rect l="l" t="t" r="r" b="b"/>
              <a:pathLst>
                <a:path w="4309745" h="2736850">
                  <a:moveTo>
                    <a:pt x="4036034" y="0"/>
                  </a:moveTo>
                  <a:lnTo>
                    <a:pt x="273659" y="0"/>
                  </a:lnTo>
                  <a:lnTo>
                    <a:pt x="224467" y="4410"/>
                  </a:lnTo>
                  <a:lnTo>
                    <a:pt x="178169" y="17124"/>
                  </a:lnTo>
                  <a:lnTo>
                    <a:pt x="135536" y="37370"/>
                  </a:lnTo>
                  <a:lnTo>
                    <a:pt x="97342" y="64374"/>
                  </a:lnTo>
                  <a:lnTo>
                    <a:pt x="64359" y="97362"/>
                  </a:lnTo>
                  <a:lnTo>
                    <a:pt x="37361" y="135560"/>
                  </a:lnTo>
                  <a:lnTo>
                    <a:pt x="17120" y="178196"/>
                  </a:lnTo>
                  <a:lnTo>
                    <a:pt x="4408" y="224495"/>
                  </a:lnTo>
                  <a:lnTo>
                    <a:pt x="0" y="273685"/>
                  </a:lnTo>
                  <a:lnTo>
                    <a:pt x="0" y="2463038"/>
                  </a:lnTo>
                  <a:lnTo>
                    <a:pt x="4408" y="2512227"/>
                  </a:lnTo>
                  <a:lnTo>
                    <a:pt x="17120" y="2558526"/>
                  </a:lnTo>
                  <a:lnTo>
                    <a:pt x="37361" y="2601162"/>
                  </a:lnTo>
                  <a:lnTo>
                    <a:pt x="64359" y="2639360"/>
                  </a:lnTo>
                  <a:lnTo>
                    <a:pt x="97342" y="2672348"/>
                  </a:lnTo>
                  <a:lnTo>
                    <a:pt x="135536" y="2699352"/>
                  </a:lnTo>
                  <a:lnTo>
                    <a:pt x="178169" y="2719598"/>
                  </a:lnTo>
                  <a:lnTo>
                    <a:pt x="224467" y="2732312"/>
                  </a:lnTo>
                  <a:lnTo>
                    <a:pt x="273659" y="2736723"/>
                  </a:lnTo>
                  <a:lnTo>
                    <a:pt x="4036034" y="2736723"/>
                  </a:lnTo>
                  <a:lnTo>
                    <a:pt x="4085224" y="2732312"/>
                  </a:lnTo>
                  <a:lnTo>
                    <a:pt x="4131523" y="2719598"/>
                  </a:lnTo>
                  <a:lnTo>
                    <a:pt x="4174158" y="2699352"/>
                  </a:lnTo>
                  <a:lnTo>
                    <a:pt x="4212357" y="2672348"/>
                  </a:lnTo>
                  <a:lnTo>
                    <a:pt x="4245345" y="2639360"/>
                  </a:lnTo>
                  <a:lnTo>
                    <a:pt x="4272348" y="2601162"/>
                  </a:lnTo>
                  <a:lnTo>
                    <a:pt x="4292594" y="2558526"/>
                  </a:lnTo>
                  <a:lnTo>
                    <a:pt x="4305309" y="2512227"/>
                  </a:lnTo>
                  <a:lnTo>
                    <a:pt x="4309719" y="2463038"/>
                  </a:lnTo>
                  <a:lnTo>
                    <a:pt x="4309719" y="273685"/>
                  </a:lnTo>
                  <a:lnTo>
                    <a:pt x="4305309" y="224495"/>
                  </a:lnTo>
                  <a:lnTo>
                    <a:pt x="4292594" y="178196"/>
                  </a:lnTo>
                  <a:lnTo>
                    <a:pt x="4272348" y="135560"/>
                  </a:lnTo>
                  <a:lnTo>
                    <a:pt x="4245345" y="97362"/>
                  </a:lnTo>
                  <a:lnTo>
                    <a:pt x="4212357" y="64374"/>
                  </a:lnTo>
                  <a:lnTo>
                    <a:pt x="4174158" y="37370"/>
                  </a:lnTo>
                  <a:lnTo>
                    <a:pt x="4131523" y="17124"/>
                  </a:lnTo>
                  <a:lnTo>
                    <a:pt x="4085224" y="4410"/>
                  </a:lnTo>
                  <a:lnTo>
                    <a:pt x="4036034" y="0"/>
                  </a:lnTo>
                  <a:close/>
                </a:path>
              </a:pathLst>
            </a:custGeom>
            <a:solidFill>
              <a:srgbClr val="3440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98194" y="2395727"/>
              <a:ext cx="4309745" cy="2736850"/>
            </a:xfrm>
            <a:custGeom>
              <a:avLst/>
              <a:gdLst/>
              <a:ahLst/>
              <a:cxnLst/>
              <a:rect l="l" t="t" r="r" b="b"/>
              <a:pathLst>
                <a:path w="4309745" h="2736850">
                  <a:moveTo>
                    <a:pt x="0" y="273685"/>
                  </a:moveTo>
                  <a:lnTo>
                    <a:pt x="4408" y="224495"/>
                  </a:lnTo>
                  <a:lnTo>
                    <a:pt x="17120" y="178196"/>
                  </a:lnTo>
                  <a:lnTo>
                    <a:pt x="37361" y="135560"/>
                  </a:lnTo>
                  <a:lnTo>
                    <a:pt x="64359" y="97362"/>
                  </a:lnTo>
                  <a:lnTo>
                    <a:pt x="97342" y="64374"/>
                  </a:lnTo>
                  <a:lnTo>
                    <a:pt x="135536" y="37370"/>
                  </a:lnTo>
                  <a:lnTo>
                    <a:pt x="178169" y="17124"/>
                  </a:lnTo>
                  <a:lnTo>
                    <a:pt x="224467" y="4410"/>
                  </a:lnTo>
                  <a:lnTo>
                    <a:pt x="273659" y="0"/>
                  </a:lnTo>
                  <a:lnTo>
                    <a:pt x="4036034" y="0"/>
                  </a:lnTo>
                  <a:lnTo>
                    <a:pt x="4085224" y="4410"/>
                  </a:lnTo>
                  <a:lnTo>
                    <a:pt x="4131523" y="17124"/>
                  </a:lnTo>
                  <a:lnTo>
                    <a:pt x="4174158" y="37370"/>
                  </a:lnTo>
                  <a:lnTo>
                    <a:pt x="4212357" y="64374"/>
                  </a:lnTo>
                  <a:lnTo>
                    <a:pt x="4245345" y="97362"/>
                  </a:lnTo>
                  <a:lnTo>
                    <a:pt x="4272348" y="135560"/>
                  </a:lnTo>
                  <a:lnTo>
                    <a:pt x="4292594" y="178196"/>
                  </a:lnTo>
                  <a:lnTo>
                    <a:pt x="4305309" y="224495"/>
                  </a:lnTo>
                  <a:lnTo>
                    <a:pt x="4309719" y="273685"/>
                  </a:lnTo>
                  <a:lnTo>
                    <a:pt x="4309719" y="2463038"/>
                  </a:lnTo>
                  <a:lnTo>
                    <a:pt x="4305309" y="2512227"/>
                  </a:lnTo>
                  <a:lnTo>
                    <a:pt x="4292594" y="2558526"/>
                  </a:lnTo>
                  <a:lnTo>
                    <a:pt x="4272348" y="2601162"/>
                  </a:lnTo>
                  <a:lnTo>
                    <a:pt x="4245345" y="2639360"/>
                  </a:lnTo>
                  <a:lnTo>
                    <a:pt x="4212357" y="2672348"/>
                  </a:lnTo>
                  <a:lnTo>
                    <a:pt x="4174158" y="2699352"/>
                  </a:lnTo>
                  <a:lnTo>
                    <a:pt x="4131523" y="2719598"/>
                  </a:lnTo>
                  <a:lnTo>
                    <a:pt x="4085224" y="2732312"/>
                  </a:lnTo>
                  <a:lnTo>
                    <a:pt x="4036034" y="2736723"/>
                  </a:lnTo>
                  <a:lnTo>
                    <a:pt x="273659" y="2736723"/>
                  </a:lnTo>
                  <a:lnTo>
                    <a:pt x="224467" y="2732312"/>
                  </a:lnTo>
                  <a:lnTo>
                    <a:pt x="178169" y="2719598"/>
                  </a:lnTo>
                  <a:lnTo>
                    <a:pt x="135536" y="2699352"/>
                  </a:lnTo>
                  <a:lnTo>
                    <a:pt x="97342" y="2672348"/>
                  </a:lnTo>
                  <a:lnTo>
                    <a:pt x="64359" y="2639360"/>
                  </a:lnTo>
                  <a:lnTo>
                    <a:pt x="37361" y="2601162"/>
                  </a:lnTo>
                  <a:lnTo>
                    <a:pt x="17120" y="2558526"/>
                  </a:lnTo>
                  <a:lnTo>
                    <a:pt x="4408" y="2512227"/>
                  </a:lnTo>
                  <a:lnTo>
                    <a:pt x="0" y="2463038"/>
                  </a:lnTo>
                  <a:lnTo>
                    <a:pt x="0" y="273685"/>
                  </a:lnTo>
                  <a:close/>
                </a:path>
              </a:pathLst>
            </a:custGeom>
            <a:ln w="15875">
              <a:solidFill>
                <a:srgbClr val="D9DF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77086" y="2850641"/>
              <a:ext cx="4309745" cy="2736850"/>
            </a:xfrm>
            <a:custGeom>
              <a:avLst/>
              <a:gdLst/>
              <a:ahLst/>
              <a:cxnLst/>
              <a:rect l="l" t="t" r="r" b="b"/>
              <a:pathLst>
                <a:path w="4309745" h="2736850">
                  <a:moveTo>
                    <a:pt x="4035933" y="0"/>
                  </a:moveTo>
                  <a:lnTo>
                    <a:pt x="273684" y="0"/>
                  </a:lnTo>
                  <a:lnTo>
                    <a:pt x="224462" y="4410"/>
                  </a:lnTo>
                  <a:lnTo>
                    <a:pt x="178145" y="17124"/>
                  </a:lnTo>
                  <a:lnTo>
                    <a:pt x="135504" y="37370"/>
                  </a:lnTo>
                  <a:lnTo>
                    <a:pt x="97310" y="64374"/>
                  </a:lnTo>
                  <a:lnTo>
                    <a:pt x="64332" y="97362"/>
                  </a:lnTo>
                  <a:lnTo>
                    <a:pt x="37342" y="135560"/>
                  </a:lnTo>
                  <a:lnTo>
                    <a:pt x="17110" y="178196"/>
                  </a:lnTo>
                  <a:lnTo>
                    <a:pt x="4405" y="224495"/>
                  </a:lnTo>
                  <a:lnTo>
                    <a:pt x="0" y="273685"/>
                  </a:lnTo>
                  <a:lnTo>
                    <a:pt x="0" y="2463038"/>
                  </a:lnTo>
                  <a:lnTo>
                    <a:pt x="4405" y="2512227"/>
                  </a:lnTo>
                  <a:lnTo>
                    <a:pt x="17110" y="2558526"/>
                  </a:lnTo>
                  <a:lnTo>
                    <a:pt x="37342" y="2601162"/>
                  </a:lnTo>
                  <a:lnTo>
                    <a:pt x="64332" y="2639360"/>
                  </a:lnTo>
                  <a:lnTo>
                    <a:pt x="97310" y="2672348"/>
                  </a:lnTo>
                  <a:lnTo>
                    <a:pt x="135504" y="2699352"/>
                  </a:lnTo>
                  <a:lnTo>
                    <a:pt x="178145" y="2719598"/>
                  </a:lnTo>
                  <a:lnTo>
                    <a:pt x="224462" y="2732312"/>
                  </a:lnTo>
                  <a:lnTo>
                    <a:pt x="273684" y="2736723"/>
                  </a:lnTo>
                  <a:lnTo>
                    <a:pt x="4035933" y="2736723"/>
                  </a:lnTo>
                  <a:lnTo>
                    <a:pt x="4085122" y="2732312"/>
                  </a:lnTo>
                  <a:lnTo>
                    <a:pt x="4131421" y="2719598"/>
                  </a:lnTo>
                  <a:lnTo>
                    <a:pt x="4174057" y="2699352"/>
                  </a:lnTo>
                  <a:lnTo>
                    <a:pt x="4212255" y="2672348"/>
                  </a:lnTo>
                  <a:lnTo>
                    <a:pt x="4245243" y="2639360"/>
                  </a:lnTo>
                  <a:lnTo>
                    <a:pt x="4272247" y="2601162"/>
                  </a:lnTo>
                  <a:lnTo>
                    <a:pt x="4292493" y="2558526"/>
                  </a:lnTo>
                  <a:lnTo>
                    <a:pt x="4305207" y="2512227"/>
                  </a:lnTo>
                  <a:lnTo>
                    <a:pt x="4309618" y="2463038"/>
                  </a:lnTo>
                  <a:lnTo>
                    <a:pt x="4309618" y="273685"/>
                  </a:lnTo>
                  <a:lnTo>
                    <a:pt x="4305207" y="224495"/>
                  </a:lnTo>
                  <a:lnTo>
                    <a:pt x="4292493" y="178196"/>
                  </a:lnTo>
                  <a:lnTo>
                    <a:pt x="4272247" y="135560"/>
                  </a:lnTo>
                  <a:lnTo>
                    <a:pt x="4245243" y="97362"/>
                  </a:lnTo>
                  <a:lnTo>
                    <a:pt x="4212255" y="64374"/>
                  </a:lnTo>
                  <a:lnTo>
                    <a:pt x="4174057" y="37370"/>
                  </a:lnTo>
                  <a:lnTo>
                    <a:pt x="4131421" y="17124"/>
                  </a:lnTo>
                  <a:lnTo>
                    <a:pt x="4085122" y="4410"/>
                  </a:lnTo>
                  <a:lnTo>
                    <a:pt x="4035933" y="0"/>
                  </a:lnTo>
                  <a:close/>
                </a:path>
              </a:pathLst>
            </a:custGeom>
            <a:solidFill>
              <a:srgbClr val="D9DF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77086" y="2850641"/>
              <a:ext cx="4309745" cy="2736850"/>
            </a:xfrm>
            <a:custGeom>
              <a:avLst/>
              <a:gdLst/>
              <a:ahLst/>
              <a:cxnLst/>
              <a:rect l="l" t="t" r="r" b="b"/>
              <a:pathLst>
                <a:path w="4309745" h="2736850">
                  <a:moveTo>
                    <a:pt x="0" y="273685"/>
                  </a:moveTo>
                  <a:lnTo>
                    <a:pt x="4405" y="224495"/>
                  </a:lnTo>
                  <a:lnTo>
                    <a:pt x="17110" y="178196"/>
                  </a:lnTo>
                  <a:lnTo>
                    <a:pt x="37342" y="135560"/>
                  </a:lnTo>
                  <a:lnTo>
                    <a:pt x="64332" y="97362"/>
                  </a:lnTo>
                  <a:lnTo>
                    <a:pt x="97310" y="64374"/>
                  </a:lnTo>
                  <a:lnTo>
                    <a:pt x="135504" y="37370"/>
                  </a:lnTo>
                  <a:lnTo>
                    <a:pt x="178145" y="17124"/>
                  </a:lnTo>
                  <a:lnTo>
                    <a:pt x="224462" y="4410"/>
                  </a:lnTo>
                  <a:lnTo>
                    <a:pt x="273684" y="0"/>
                  </a:lnTo>
                  <a:lnTo>
                    <a:pt x="4035933" y="0"/>
                  </a:lnTo>
                  <a:lnTo>
                    <a:pt x="4085122" y="4410"/>
                  </a:lnTo>
                  <a:lnTo>
                    <a:pt x="4131421" y="17124"/>
                  </a:lnTo>
                  <a:lnTo>
                    <a:pt x="4174057" y="37370"/>
                  </a:lnTo>
                  <a:lnTo>
                    <a:pt x="4212255" y="64374"/>
                  </a:lnTo>
                  <a:lnTo>
                    <a:pt x="4245243" y="97362"/>
                  </a:lnTo>
                  <a:lnTo>
                    <a:pt x="4272247" y="135560"/>
                  </a:lnTo>
                  <a:lnTo>
                    <a:pt x="4292493" y="178196"/>
                  </a:lnTo>
                  <a:lnTo>
                    <a:pt x="4305207" y="224495"/>
                  </a:lnTo>
                  <a:lnTo>
                    <a:pt x="4309618" y="273685"/>
                  </a:lnTo>
                  <a:lnTo>
                    <a:pt x="4309618" y="2463038"/>
                  </a:lnTo>
                  <a:lnTo>
                    <a:pt x="4305207" y="2512227"/>
                  </a:lnTo>
                  <a:lnTo>
                    <a:pt x="4292493" y="2558526"/>
                  </a:lnTo>
                  <a:lnTo>
                    <a:pt x="4272247" y="2601162"/>
                  </a:lnTo>
                  <a:lnTo>
                    <a:pt x="4245243" y="2639360"/>
                  </a:lnTo>
                  <a:lnTo>
                    <a:pt x="4212255" y="2672348"/>
                  </a:lnTo>
                  <a:lnTo>
                    <a:pt x="4174057" y="2699352"/>
                  </a:lnTo>
                  <a:lnTo>
                    <a:pt x="4131421" y="2719598"/>
                  </a:lnTo>
                  <a:lnTo>
                    <a:pt x="4085122" y="2732312"/>
                  </a:lnTo>
                  <a:lnTo>
                    <a:pt x="4035933" y="2736723"/>
                  </a:lnTo>
                  <a:lnTo>
                    <a:pt x="273684" y="2736723"/>
                  </a:lnTo>
                  <a:lnTo>
                    <a:pt x="224462" y="2732312"/>
                  </a:lnTo>
                  <a:lnTo>
                    <a:pt x="178145" y="2719598"/>
                  </a:lnTo>
                  <a:lnTo>
                    <a:pt x="135504" y="2699352"/>
                  </a:lnTo>
                  <a:lnTo>
                    <a:pt x="97310" y="2672348"/>
                  </a:lnTo>
                  <a:lnTo>
                    <a:pt x="64332" y="2639360"/>
                  </a:lnTo>
                  <a:lnTo>
                    <a:pt x="37342" y="2601162"/>
                  </a:lnTo>
                  <a:lnTo>
                    <a:pt x="17110" y="2558526"/>
                  </a:lnTo>
                  <a:lnTo>
                    <a:pt x="4405" y="2512227"/>
                  </a:lnTo>
                  <a:lnTo>
                    <a:pt x="0" y="2463038"/>
                  </a:lnTo>
                  <a:lnTo>
                    <a:pt x="0" y="273685"/>
                  </a:lnTo>
                  <a:close/>
                </a:path>
              </a:pathLst>
            </a:custGeom>
            <a:ln w="15875">
              <a:solidFill>
                <a:srgbClr val="3440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96288" y="3248355"/>
            <a:ext cx="3847465" cy="188785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065" marR="5080" indent="24130" algn="ctr">
              <a:lnSpc>
                <a:spcPct val="86200"/>
              </a:lnSpc>
              <a:spcBef>
                <a:spcPts val="484"/>
              </a:spcBef>
            </a:pPr>
            <a:r>
              <a:rPr sz="2300" b="1" spc="-5" dirty="0">
                <a:latin typeface="Arial"/>
                <a:cs typeface="Arial"/>
              </a:rPr>
              <a:t>The </a:t>
            </a:r>
            <a:r>
              <a:rPr sz="2300" b="1" dirty="0">
                <a:latin typeface="Arial"/>
                <a:cs typeface="Arial"/>
              </a:rPr>
              <a:t>objective of the</a:t>
            </a:r>
            <a:r>
              <a:rPr sz="2300" b="1" spc="-11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project  is to provide user an  algorithm </a:t>
            </a:r>
            <a:r>
              <a:rPr sz="2300" b="1" spc="5" dirty="0">
                <a:latin typeface="Arial"/>
                <a:cs typeface="Arial"/>
              </a:rPr>
              <a:t>which will </a:t>
            </a:r>
            <a:r>
              <a:rPr sz="2300" b="1" dirty="0">
                <a:latin typeface="Arial"/>
                <a:cs typeface="Arial"/>
              </a:rPr>
              <a:t>detect  the face of the </a:t>
            </a:r>
            <a:r>
              <a:rPr sz="2300" b="1" spc="-5" dirty="0">
                <a:latin typeface="Arial"/>
                <a:cs typeface="Arial"/>
              </a:rPr>
              <a:t>user </a:t>
            </a:r>
            <a:r>
              <a:rPr sz="2300" b="1" dirty="0">
                <a:latin typeface="Arial"/>
                <a:cs typeface="Arial"/>
              </a:rPr>
              <a:t>and  </a:t>
            </a:r>
            <a:r>
              <a:rPr sz="2300" b="1" spc="-5" dirty="0">
                <a:latin typeface="Arial"/>
                <a:cs typeface="Arial"/>
              </a:rPr>
              <a:t>unlock </a:t>
            </a:r>
            <a:r>
              <a:rPr sz="2300" b="1" dirty="0">
                <a:latin typeface="Arial"/>
                <a:cs typeface="Arial"/>
              </a:rPr>
              <a:t>the applications or  websites according to</a:t>
            </a:r>
            <a:r>
              <a:rPr sz="2300" b="1" spc="-12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that.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357683" y="2387790"/>
            <a:ext cx="4804410" cy="3208020"/>
            <a:chOff x="6357683" y="2387790"/>
            <a:chExt cx="4804410" cy="3208020"/>
          </a:xfrm>
        </p:grpSpPr>
        <p:sp>
          <p:nvSpPr>
            <p:cNvPr id="17" name="object 17"/>
            <p:cNvSpPr/>
            <p:nvPr/>
          </p:nvSpPr>
          <p:spPr>
            <a:xfrm>
              <a:off x="6365621" y="2395727"/>
              <a:ext cx="4309745" cy="2736850"/>
            </a:xfrm>
            <a:custGeom>
              <a:avLst/>
              <a:gdLst/>
              <a:ahLst/>
              <a:cxnLst/>
              <a:rect l="l" t="t" r="r" b="b"/>
              <a:pathLst>
                <a:path w="4309745" h="2736850">
                  <a:moveTo>
                    <a:pt x="4035932" y="0"/>
                  </a:moveTo>
                  <a:lnTo>
                    <a:pt x="273684" y="0"/>
                  </a:lnTo>
                  <a:lnTo>
                    <a:pt x="224495" y="4410"/>
                  </a:lnTo>
                  <a:lnTo>
                    <a:pt x="178196" y="17124"/>
                  </a:lnTo>
                  <a:lnTo>
                    <a:pt x="135560" y="37370"/>
                  </a:lnTo>
                  <a:lnTo>
                    <a:pt x="97362" y="64374"/>
                  </a:lnTo>
                  <a:lnTo>
                    <a:pt x="64374" y="97362"/>
                  </a:lnTo>
                  <a:lnTo>
                    <a:pt x="37370" y="135560"/>
                  </a:lnTo>
                  <a:lnTo>
                    <a:pt x="17124" y="178196"/>
                  </a:lnTo>
                  <a:lnTo>
                    <a:pt x="4410" y="224495"/>
                  </a:lnTo>
                  <a:lnTo>
                    <a:pt x="0" y="273685"/>
                  </a:lnTo>
                  <a:lnTo>
                    <a:pt x="0" y="2463038"/>
                  </a:lnTo>
                  <a:lnTo>
                    <a:pt x="4410" y="2512227"/>
                  </a:lnTo>
                  <a:lnTo>
                    <a:pt x="17124" y="2558526"/>
                  </a:lnTo>
                  <a:lnTo>
                    <a:pt x="37370" y="2601162"/>
                  </a:lnTo>
                  <a:lnTo>
                    <a:pt x="64374" y="2639360"/>
                  </a:lnTo>
                  <a:lnTo>
                    <a:pt x="97362" y="2672348"/>
                  </a:lnTo>
                  <a:lnTo>
                    <a:pt x="135560" y="2699352"/>
                  </a:lnTo>
                  <a:lnTo>
                    <a:pt x="178196" y="2719598"/>
                  </a:lnTo>
                  <a:lnTo>
                    <a:pt x="224495" y="2732312"/>
                  </a:lnTo>
                  <a:lnTo>
                    <a:pt x="273684" y="2736723"/>
                  </a:lnTo>
                  <a:lnTo>
                    <a:pt x="4035932" y="2736723"/>
                  </a:lnTo>
                  <a:lnTo>
                    <a:pt x="4085155" y="2732312"/>
                  </a:lnTo>
                  <a:lnTo>
                    <a:pt x="4131472" y="2719598"/>
                  </a:lnTo>
                  <a:lnTo>
                    <a:pt x="4174113" y="2699352"/>
                  </a:lnTo>
                  <a:lnTo>
                    <a:pt x="4212307" y="2672348"/>
                  </a:lnTo>
                  <a:lnTo>
                    <a:pt x="4245285" y="2639360"/>
                  </a:lnTo>
                  <a:lnTo>
                    <a:pt x="4272275" y="2601162"/>
                  </a:lnTo>
                  <a:lnTo>
                    <a:pt x="4292507" y="2558526"/>
                  </a:lnTo>
                  <a:lnTo>
                    <a:pt x="4305212" y="2512227"/>
                  </a:lnTo>
                  <a:lnTo>
                    <a:pt x="4309618" y="2463038"/>
                  </a:lnTo>
                  <a:lnTo>
                    <a:pt x="4309618" y="273685"/>
                  </a:lnTo>
                  <a:lnTo>
                    <a:pt x="4305212" y="224495"/>
                  </a:lnTo>
                  <a:lnTo>
                    <a:pt x="4292507" y="178196"/>
                  </a:lnTo>
                  <a:lnTo>
                    <a:pt x="4272275" y="135560"/>
                  </a:lnTo>
                  <a:lnTo>
                    <a:pt x="4245285" y="97362"/>
                  </a:lnTo>
                  <a:lnTo>
                    <a:pt x="4212307" y="64374"/>
                  </a:lnTo>
                  <a:lnTo>
                    <a:pt x="4174113" y="37370"/>
                  </a:lnTo>
                  <a:lnTo>
                    <a:pt x="4131472" y="17124"/>
                  </a:lnTo>
                  <a:lnTo>
                    <a:pt x="4085155" y="4410"/>
                  </a:lnTo>
                  <a:lnTo>
                    <a:pt x="4035932" y="0"/>
                  </a:lnTo>
                  <a:close/>
                </a:path>
              </a:pathLst>
            </a:custGeom>
            <a:solidFill>
              <a:srgbClr val="3440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65621" y="2395727"/>
              <a:ext cx="4309745" cy="2736850"/>
            </a:xfrm>
            <a:custGeom>
              <a:avLst/>
              <a:gdLst/>
              <a:ahLst/>
              <a:cxnLst/>
              <a:rect l="l" t="t" r="r" b="b"/>
              <a:pathLst>
                <a:path w="4309745" h="2736850">
                  <a:moveTo>
                    <a:pt x="0" y="273685"/>
                  </a:moveTo>
                  <a:lnTo>
                    <a:pt x="4410" y="224495"/>
                  </a:lnTo>
                  <a:lnTo>
                    <a:pt x="17124" y="178196"/>
                  </a:lnTo>
                  <a:lnTo>
                    <a:pt x="37370" y="135560"/>
                  </a:lnTo>
                  <a:lnTo>
                    <a:pt x="64374" y="97362"/>
                  </a:lnTo>
                  <a:lnTo>
                    <a:pt x="97362" y="64374"/>
                  </a:lnTo>
                  <a:lnTo>
                    <a:pt x="135560" y="37370"/>
                  </a:lnTo>
                  <a:lnTo>
                    <a:pt x="178196" y="17124"/>
                  </a:lnTo>
                  <a:lnTo>
                    <a:pt x="224495" y="4410"/>
                  </a:lnTo>
                  <a:lnTo>
                    <a:pt x="273684" y="0"/>
                  </a:lnTo>
                  <a:lnTo>
                    <a:pt x="4035932" y="0"/>
                  </a:lnTo>
                  <a:lnTo>
                    <a:pt x="4085155" y="4410"/>
                  </a:lnTo>
                  <a:lnTo>
                    <a:pt x="4131472" y="17124"/>
                  </a:lnTo>
                  <a:lnTo>
                    <a:pt x="4174113" y="37370"/>
                  </a:lnTo>
                  <a:lnTo>
                    <a:pt x="4212307" y="64374"/>
                  </a:lnTo>
                  <a:lnTo>
                    <a:pt x="4245285" y="97362"/>
                  </a:lnTo>
                  <a:lnTo>
                    <a:pt x="4272275" y="135560"/>
                  </a:lnTo>
                  <a:lnTo>
                    <a:pt x="4292507" y="178196"/>
                  </a:lnTo>
                  <a:lnTo>
                    <a:pt x="4305212" y="224495"/>
                  </a:lnTo>
                  <a:lnTo>
                    <a:pt x="4309618" y="273685"/>
                  </a:lnTo>
                  <a:lnTo>
                    <a:pt x="4309618" y="2463038"/>
                  </a:lnTo>
                  <a:lnTo>
                    <a:pt x="4305212" y="2512227"/>
                  </a:lnTo>
                  <a:lnTo>
                    <a:pt x="4292507" y="2558526"/>
                  </a:lnTo>
                  <a:lnTo>
                    <a:pt x="4272275" y="2601162"/>
                  </a:lnTo>
                  <a:lnTo>
                    <a:pt x="4245285" y="2639360"/>
                  </a:lnTo>
                  <a:lnTo>
                    <a:pt x="4212307" y="2672348"/>
                  </a:lnTo>
                  <a:lnTo>
                    <a:pt x="4174113" y="2699352"/>
                  </a:lnTo>
                  <a:lnTo>
                    <a:pt x="4131472" y="2719598"/>
                  </a:lnTo>
                  <a:lnTo>
                    <a:pt x="4085155" y="2732312"/>
                  </a:lnTo>
                  <a:lnTo>
                    <a:pt x="4035932" y="2736723"/>
                  </a:lnTo>
                  <a:lnTo>
                    <a:pt x="273684" y="2736723"/>
                  </a:lnTo>
                  <a:lnTo>
                    <a:pt x="224495" y="2732312"/>
                  </a:lnTo>
                  <a:lnTo>
                    <a:pt x="178196" y="2719598"/>
                  </a:lnTo>
                  <a:lnTo>
                    <a:pt x="135560" y="2699352"/>
                  </a:lnTo>
                  <a:lnTo>
                    <a:pt x="97362" y="2672348"/>
                  </a:lnTo>
                  <a:lnTo>
                    <a:pt x="64374" y="2639360"/>
                  </a:lnTo>
                  <a:lnTo>
                    <a:pt x="37370" y="2601162"/>
                  </a:lnTo>
                  <a:lnTo>
                    <a:pt x="17124" y="2558526"/>
                  </a:lnTo>
                  <a:lnTo>
                    <a:pt x="4410" y="2512227"/>
                  </a:lnTo>
                  <a:lnTo>
                    <a:pt x="0" y="2463038"/>
                  </a:lnTo>
                  <a:lnTo>
                    <a:pt x="0" y="273685"/>
                  </a:lnTo>
                  <a:close/>
                </a:path>
              </a:pathLst>
            </a:custGeom>
            <a:ln w="15874">
              <a:solidFill>
                <a:srgbClr val="D9DF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44411" y="2850641"/>
              <a:ext cx="4309745" cy="2736850"/>
            </a:xfrm>
            <a:custGeom>
              <a:avLst/>
              <a:gdLst/>
              <a:ahLst/>
              <a:cxnLst/>
              <a:rect l="l" t="t" r="r" b="b"/>
              <a:pathLst>
                <a:path w="4309745" h="2736850">
                  <a:moveTo>
                    <a:pt x="4036060" y="0"/>
                  </a:moveTo>
                  <a:lnTo>
                    <a:pt x="273685" y="0"/>
                  </a:lnTo>
                  <a:lnTo>
                    <a:pt x="224495" y="4410"/>
                  </a:lnTo>
                  <a:lnTo>
                    <a:pt x="178196" y="17124"/>
                  </a:lnTo>
                  <a:lnTo>
                    <a:pt x="135560" y="37370"/>
                  </a:lnTo>
                  <a:lnTo>
                    <a:pt x="97362" y="64374"/>
                  </a:lnTo>
                  <a:lnTo>
                    <a:pt x="64374" y="97362"/>
                  </a:lnTo>
                  <a:lnTo>
                    <a:pt x="37370" y="135560"/>
                  </a:lnTo>
                  <a:lnTo>
                    <a:pt x="17124" y="178196"/>
                  </a:lnTo>
                  <a:lnTo>
                    <a:pt x="4410" y="224495"/>
                  </a:lnTo>
                  <a:lnTo>
                    <a:pt x="0" y="273685"/>
                  </a:lnTo>
                  <a:lnTo>
                    <a:pt x="0" y="2463038"/>
                  </a:lnTo>
                  <a:lnTo>
                    <a:pt x="4410" y="2512227"/>
                  </a:lnTo>
                  <a:lnTo>
                    <a:pt x="17124" y="2558526"/>
                  </a:lnTo>
                  <a:lnTo>
                    <a:pt x="37370" y="2601162"/>
                  </a:lnTo>
                  <a:lnTo>
                    <a:pt x="64374" y="2639360"/>
                  </a:lnTo>
                  <a:lnTo>
                    <a:pt x="97362" y="2672348"/>
                  </a:lnTo>
                  <a:lnTo>
                    <a:pt x="135560" y="2699352"/>
                  </a:lnTo>
                  <a:lnTo>
                    <a:pt x="178196" y="2719598"/>
                  </a:lnTo>
                  <a:lnTo>
                    <a:pt x="224495" y="2732312"/>
                  </a:lnTo>
                  <a:lnTo>
                    <a:pt x="273685" y="2736723"/>
                  </a:lnTo>
                  <a:lnTo>
                    <a:pt x="4036060" y="2736723"/>
                  </a:lnTo>
                  <a:lnTo>
                    <a:pt x="4085249" y="2732312"/>
                  </a:lnTo>
                  <a:lnTo>
                    <a:pt x="4131548" y="2719598"/>
                  </a:lnTo>
                  <a:lnTo>
                    <a:pt x="4174184" y="2699352"/>
                  </a:lnTo>
                  <a:lnTo>
                    <a:pt x="4212382" y="2672348"/>
                  </a:lnTo>
                  <a:lnTo>
                    <a:pt x="4245370" y="2639360"/>
                  </a:lnTo>
                  <a:lnTo>
                    <a:pt x="4272374" y="2601162"/>
                  </a:lnTo>
                  <a:lnTo>
                    <a:pt x="4292620" y="2558526"/>
                  </a:lnTo>
                  <a:lnTo>
                    <a:pt x="4305334" y="2512227"/>
                  </a:lnTo>
                  <a:lnTo>
                    <a:pt x="4309745" y="2463038"/>
                  </a:lnTo>
                  <a:lnTo>
                    <a:pt x="4309745" y="273685"/>
                  </a:lnTo>
                  <a:lnTo>
                    <a:pt x="4305334" y="224495"/>
                  </a:lnTo>
                  <a:lnTo>
                    <a:pt x="4292620" y="178196"/>
                  </a:lnTo>
                  <a:lnTo>
                    <a:pt x="4272374" y="135560"/>
                  </a:lnTo>
                  <a:lnTo>
                    <a:pt x="4245370" y="97362"/>
                  </a:lnTo>
                  <a:lnTo>
                    <a:pt x="4212382" y="64374"/>
                  </a:lnTo>
                  <a:lnTo>
                    <a:pt x="4174184" y="37370"/>
                  </a:lnTo>
                  <a:lnTo>
                    <a:pt x="4131548" y="17124"/>
                  </a:lnTo>
                  <a:lnTo>
                    <a:pt x="4085249" y="4410"/>
                  </a:lnTo>
                  <a:lnTo>
                    <a:pt x="4036060" y="0"/>
                  </a:lnTo>
                  <a:close/>
                </a:path>
              </a:pathLst>
            </a:custGeom>
            <a:solidFill>
              <a:srgbClr val="D9DF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44411" y="2850641"/>
              <a:ext cx="4309745" cy="2736850"/>
            </a:xfrm>
            <a:custGeom>
              <a:avLst/>
              <a:gdLst/>
              <a:ahLst/>
              <a:cxnLst/>
              <a:rect l="l" t="t" r="r" b="b"/>
              <a:pathLst>
                <a:path w="4309745" h="2736850">
                  <a:moveTo>
                    <a:pt x="0" y="273685"/>
                  </a:moveTo>
                  <a:lnTo>
                    <a:pt x="4410" y="224495"/>
                  </a:lnTo>
                  <a:lnTo>
                    <a:pt x="17124" y="178196"/>
                  </a:lnTo>
                  <a:lnTo>
                    <a:pt x="37370" y="135560"/>
                  </a:lnTo>
                  <a:lnTo>
                    <a:pt x="64374" y="97362"/>
                  </a:lnTo>
                  <a:lnTo>
                    <a:pt x="97362" y="64374"/>
                  </a:lnTo>
                  <a:lnTo>
                    <a:pt x="135560" y="37370"/>
                  </a:lnTo>
                  <a:lnTo>
                    <a:pt x="178196" y="17124"/>
                  </a:lnTo>
                  <a:lnTo>
                    <a:pt x="224495" y="4410"/>
                  </a:lnTo>
                  <a:lnTo>
                    <a:pt x="273685" y="0"/>
                  </a:lnTo>
                  <a:lnTo>
                    <a:pt x="4036060" y="0"/>
                  </a:lnTo>
                  <a:lnTo>
                    <a:pt x="4085249" y="4410"/>
                  </a:lnTo>
                  <a:lnTo>
                    <a:pt x="4131548" y="17124"/>
                  </a:lnTo>
                  <a:lnTo>
                    <a:pt x="4174184" y="37370"/>
                  </a:lnTo>
                  <a:lnTo>
                    <a:pt x="4212382" y="64374"/>
                  </a:lnTo>
                  <a:lnTo>
                    <a:pt x="4245370" y="97362"/>
                  </a:lnTo>
                  <a:lnTo>
                    <a:pt x="4272374" y="135560"/>
                  </a:lnTo>
                  <a:lnTo>
                    <a:pt x="4292620" y="178196"/>
                  </a:lnTo>
                  <a:lnTo>
                    <a:pt x="4305334" y="224495"/>
                  </a:lnTo>
                  <a:lnTo>
                    <a:pt x="4309745" y="273685"/>
                  </a:lnTo>
                  <a:lnTo>
                    <a:pt x="4309745" y="2463038"/>
                  </a:lnTo>
                  <a:lnTo>
                    <a:pt x="4305334" y="2512227"/>
                  </a:lnTo>
                  <a:lnTo>
                    <a:pt x="4292620" y="2558526"/>
                  </a:lnTo>
                  <a:lnTo>
                    <a:pt x="4272374" y="2601162"/>
                  </a:lnTo>
                  <a:lnTo>
                    <a:pt x="4245370" y="2639360"/>
                  </a:lnTo>
                  <a:lnTo>
                    <a:pt x="4212382" y="2672348"/>
                  </a:lnTo>
                  <a:lnTo>
                    <a:pt x="4174184" y="2699352"/>
                  </a:lnTo>
                  <a:lnTo>
                    <a:pt x="4131548" y="2719598"/>
                  </a:lnTo>
                  <a:lnTo>
                    <a:pt x="4085249" y="2732312"/>
                  </a:lnTo>
                  <a:lnTo>
                    <a:pt x="4036060" y="2736723"/>
                  </a:lnTo>
                  <a:lnTo>
                    <a:pt x="273685" y="2736723"/>
                  </a:lnTo>
                  <a:lnTo>
                    <a:pt x="224495" y="2732312"/>
                  </a:lnTo>
                  <a:lnTo>
                    <a:pt x="178196" y="2719598"/>
                  </a:lnTo>
                  <a:lnTo>
                    <a:pt x="135560" y="2699352"/>
                  </a:lnTo>
                  <a:lnTo>
                    <a:pt x="97362" y="2672348"/>
                  </a:lnTo>
                  <a:lnTo>
                    <a:pt x="64374" y="2639360"/>
                  </a:lnTo>
                  <a:lnTo>
                    <a:pt x="37370" y="2601162"/>
                  </a:lnTo>
                  <a:lnTo>
                    <a:pt x="17124" y="2558526"/>
                  </a:lnTo>
                  <a:lnTo>
                    <a:pt x="4410" y="2512227"/>
                  </a:lnTo>
                  <a:lnTo>
                    <a:pt x="0" y="2463038"/>
                  </a:lnTo>
                  <a:lnTo>
                    <a:pt x="0" y="273685"/>
                  </a:lnTo>
                  <a:close/>
                </a:path>
              </a:pathLst>
            </a:custGeom>
            <a:ln w="15875">
              <a:solidFill>
                <a:srgbClr val="3440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047356" y="3097225"/>
            <a:ext cx="3904615" cy="219075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065" marR="5080" algn="ctr">
              <a:lnSpc>
                <a:spcPct val="86200"/>
              </a:lnSpc>
              <a:spcBef>
                <a:spcPts val="484"/>
              </a:spcBef>
            </a:pPr>
            <a:r>
              <a:rPr sz="2300" b="1" dirty="0">
                <a:latin typeface="Arial"/>
                <a:cs typeface="Arial"/>
              </a:rPr>
              <a:t>It </a:t>
            </a:r>
            <a:r>
              <a:rPr sz="2300" b="1" spc="5" dirty="0">
                <a:latin typeface="Arial"/>
                <a:cs typeface="Arial"/>
              </a:rPr>
              <a:t>will </a:t>
            </a:r>
            <a:r>
              <a:rPr sz="2300" b="1" dirty="0">
                <a:latin typeface="Arial"/>
                <a:cs typeface="Arial"/>
              </a:rPr>
              <a:t>first take the training  data as an </a:t>
            </a:r>
            <a:r>
              <a:rPr sz="2300" b="1" spc="-5" dirty="0">
                <a:latin typeface="Arial"/>
                <a:cs typeface="Arial"/>
              </a:rPr>
              <a:t>input </a:t>
            </a:r>
            <a:r>
              <a:rPr sz="2300" b="1" dirty="0">
                <a:latin typeface="Arial"/>
                <a:cs typeface="Arial"/>
              </a:rPr>
              <a:t>from the  camera of the device and  then </a:t>
            </a:r>
            <a:r>
              <a:rPr sz="2300" b="1" spc="5" dirty="0">
                <a:latin typeface="Arial"/>
                <a:cs typeface="Arial"/>
              </a:rPr>
              <a:t>will </a:t>
            </a:r>
            <a:r>
              <a:rPr sz="2300" b="1" dirty="0">
                <a:latin typeface="Arial"/>
                <a:cs typeface="Arial"/>
              </a:rPr>
              <a:t>train </a:t>
            </a:r>
            <a:r>
              <a:rPr sz="2300" b="1" spc="-5" dirty="0">
                <a:latin typeface="Arial"/>
                <a:cs typeface="Arial"/>
              </a:rPr>
              <a:t>the </a:t>
            </a:r>
            <a:r>
              <a:rPr sz="2300" b="1" dirty="0">
                <a:latin typeface="Arial"/>
                <a:cs typeface="Arial"/>
              </a:rPr>
              <a:t>model  from the </a:t>
            </a:r>
            <a:r>
              <a:rPr sz="2300" b="1" spc="-5" dirty="0">
                <a:latin typeface="Arial"/>
                <a:cs typeface="Arial"/>
              </a:rPr>
              <a:t>input </a:t>
            </a:r>
            <a:r>
              <a:rPr sz="2300" b="1" spc="5" dirty="0">
                <a:latin typeface="Arial"/>
                <a:cs typeface="Arial"/>
              </a:rPr>
              <a:t>and will  </a:t>
            </a:r>
            <a:r>
              <a:rPr sz="2300" b="1" dirty="0">
                <a:latin typeface="Arial"/>
                <a:cs typeface="Arial"/>
              </a:rPr>
              <a:t>detect the face according</a:t>
            </a:r>
            <a:r>
              <a:rPr sz="2300" b="1" spc="-12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to  that </a:t>
            </a:r>
            <a:r>
              <a:rPr sz="2300" b="1" spc="-5" dirty="0">
                <a:latin typeface="Arial"/>
                <a:cs typeface="Arial"/>
              </a:rPr>
              <a:t>training </a:t>
            </a:r>
            <a:r>
              <a:rPr sz="2300" b="1" dirty="0">
                <a:latin typeface="Arial"/>
                <a:cs typeface="Arial"/>
              </a:rPr>
              <a:t>of the</a:t>
            </a:r>
            <a:r>
              <a:rPr sz="2300" b="1" spc="-6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model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" y="0"/>
            <a:ext cx="1219198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324" y="962913"/>
            <a:ext cx="50177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0" spc="-70" dirty="0">
                <a:solidFill>
                  <a:schemeClr val="tx1"/>
                </a:solidFill>
                <a:latin typeface="Arial"/>
                <a:cs typeface="Arial"/>
              </a:rPr>
              <a:t>SOFTWARE</a:t>
            </a:r>
            <a:r>
              <a:rPr sz="4600" b="0" spc="-2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600" b="0" spc="-45" dirty="0">
                <a:solidFill>
                  <a:schemeClr val="tx1"/>
                </a:solidFill>
                <a:latin typeface="Arial"/>
                <a:cs typeface="Arial"/>
              </a:rPr>
              <a:t>USED</a:t>
            </a:r>
            <a:endParaRPr sz="4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904364"/>
            <a:ext cx="12192000" cy="4953635"/>
            <a:chOff x="0" y="1904364"/>
            <a:chExt cx="12192000" cy="4953635"/>
          </a:xfrm>
        </p:grpSpPr>
        <p:sp>
          <p:nvSpPr>
            <p:cNvPr id="5" name="object 5"/>
            <p:cNvSpPr/>
            <p:nvPr/>
          </p:nvSpPr>
          <p:spPr>
            <a:xfrm>
              <a:off x="1193533" y="1910714"/>
              <a:ext cx="9967595" cy="0"/>
            </a:xfrm>
            <a:custGeom>
              <a:avLst/>
              <a:gdLst/>
              <a:ahLst/>
              <a:cxnLst/>
              <a:rect l="l" t="t" r="r" b="b"/>
              <a:pathLst>
                <a:path w="9967595">
                  <a:moveTo>
                    <a:pt x="0" y="0"/>
                  </a:moveTo>
                  <a:lnTo>
                    <a:pt x="9966972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00799"/>
              <a:ext cx="12192000" cy="457200"/>
            </a:xfrm>
            <a:custGeom>
              <a:avLst/>
              <a:gdLst/>
              <a:ahLst/>
              <a:cxnLst/>
              <a:rect l="l" t="t" r="r" b="b"/>
              <a:pathLst>
                <a:path w="12192000" h="457200">
                  <a:moveTo>
                    <a:pt x="121920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2192000" y="4572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52525">
                <a:alpha val="9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98550" y="2133981"/>
            <a:ext cx="9994899" cy="35528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05"/>
              </a:spcBef>
              <a:tabLst>
                <a:tab pos="1329055" algn="l"/>
              </a:tabLst>
            </a:pPr>
            <a:r>
              <a:rPr i="0" spc="-5" dirty="0">
                <a:solidFill>
                  <a:schemeClr val="tx1"/>
                </a:solidFill>
                <a:latin typeface="Arial"/>
                <a:cs typeface="Arial"/>
              </a:rPr>
              <a:t>Python</a:t>
            </a:r>
            <a:r>
              <a:rPr i="0" spc="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:-	</a:t>
            </a:r>
            <a:r>
              <a:rPr i="0" spc="-15" dirty="0">
                <a:solidFill>
                  <a:schemeClr val="tx1"/>
                </a:solidFill>
                <a:latin typeface="Arial"/>
                <a:cs typeface="Arial"/>
              </a:rPr>
              <a:t>We </a:t>
            </a:r>
            <a:r>
              <a:rPr i="0" spc="-5" dirty="0">
                <a:solidFill>
                  <a:schemeClr val="tx1"/>
                </a:solidFill>
                <a:latin typeface="Arial"/>
                <a:cs typeface="Arial"/>
              </a:rPr>
              <a:t>have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used </a:t>
            </a:r>
            <a:r>
              <a:rPr i="0" spc="-5" dirty="0">
                <a:solidFill>
                  <a:schemeClr val="tx1"/>
                </a:solidFill>
                <a:latin typeface="Arial"/>
                <a:cs typeface="Arial"/>
              </a:rPr>
              <a:t>python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latest </a:t>
            </a:r>
            <a:r>
              <a:rPr i="0" spc="-10" dirty="0">
                <a:solidFill>
                  <a:schemeClr val="tx1"/>
                </a:solidFill>
                <a:latin typeface="Arial"/>
                <a:cs typeface="Arial"/>
              </a:rPr>
              <a:t>version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“ </a:t>
            </a:r>
            <a:r>
              <a:rPr i="0" spc="-5" dirty="0">
                <a:solidFill>
                  <a:schemeClr val="tx1"/>
                </a:solidFill>
                <a:latin typeface="Arial"/>
                <a:cs typeface="Arial"/>
              </a:rPr>
              <a:t>3.8.5”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in the</a:t>
            </a:r>
            <a:r>
              <a:rPr i="0" spc="-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project.</a:t>
            </a:r>
          </a:p>
          <a:p>
            <a:pPr marL="76835">
              <a:lnSpc>
                <a:spcPct val="100000"/>
              </a:lnSpc>
            </a:pPr>
            <a:endParaRPr sz="22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76835">
              <a:lnSpc>
                <a:spcPct val="100000"/>
              </a:lnSpc>
              <a:spcBef>
                <a:spcPts val="20"/>
              </a:spcBef>
            </a:pPr>
            <a:endParaRPr sz="23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89535" marR="5080">
              <a:lnSpc>
                <a:spcPct val="100000"/>
              </a:lnSpc>
            </a:pP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OpenCV :- OpenCV (</a:t>
            </a:r>
            <a:r>
              <a:rPr i="0">
                <a:solidFill>
                  <a:schemeClr val="tx1"/>
                </a:solidFill>
                <a:latin typeface="Arial"/>
                <a:cs typeface="Arial"/>
              </a:rPr>
              <a:t>OPEN SOU</a:t>
            </a:r>
            <a:r>
              <a:rPr lang="en-US" i="0">
                <a:solidFill>
                  <a:schemeClr val="tx1"/>
                </a:solidFill>
              </a:rPr>
              <a:t>R</a:t>
            </a:r>
            <a:r>
              <a:rPr i="0">
                <a:solidFill>
                  <a:schemeClr val="tx1"/>
                </a:solidFill>
                <a:latin typeface="Arial"/>
                <a:cs typeface="Arial"/>
              </a:rPr>
              <a:t>CE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COMPUTER </a:t>
            </a:r>
            <a:r>
              <a:rPr i="0" spc="-5" dirty="0">
                <a:solidFill>
                  <a:schemeClr val="tx1"/>
                </a:solidFill>
                <a:latin typeface="Arial"/>
                <a:cs typeface="Arial"/>
              </a:rPr>
              <a:t>VISION)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is an </a:t>
            </a:r>
            <a:r>
              <a:rPr i="0" spc="-5" dirty="0">
                <a:solidFill>
                  <a:schemeClr val="tx1"/>
                </a:solidFill>
                <a:latin typeface="Arial"/>
                <a:cs typeface="Arial"/>
              </a:rPr>
              <a:t>open-source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BSD-  licensed library that includes </a:t>
            </a:r>
            <a:r>
              <a:rPr i="0" spc="-5" dirty="0">
                <a:solidFill>
                  <a:schemeClr val="tx1"/>
                </a:solidFill>
                <a:latin typeface="Arial"/>
                <a:cs typeface="Arial"/>
              </a:rPr>
              <a:t>several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hundreds of computer </a:t>
            </a:r>
            <a:r>
              <a:rPr i="0" spc="-5" dirty="0">
                <a:solidFill>
                  <a:schemeClr val="tx1"/>
                </a:solidFill>
                <a:latin typeface="Arial"/>
                <a:cs typeface="Arial"/>
              </a:rPr>
              <a:t>vision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algorithms.</a:t>
            </a:r>
            <a:r>
              <a:rPr i="0" spc="-1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i="0" spc="-15" dirty="0">
                <a:solidFill>
                  <a:schemeClr val="tx1"/>
                </a:solidFill>
                <a:latin typeface="Arial"/>
                <a:cs typeface="Arial"/>
              </a:rPr>
              <a:t>We 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will use many methods of opencv in this</a:t>
            </a:r>
            <a:r>
              <a:rPr i="0" spc="-2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project.</a:t>
            </a:r>
          </a:p>
          <a:p>
            <a:pPr marL="76835">
              <a:lnSpc>
                <a:spcPct val="100000"/>
              </a:lnSpc>
            </a:pPr>
            <a:endParaRPr sz="22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76835">
              <a:lnSpc>
                <a:spcPct val="100000"/>
              </a:lnSpc>
              <a:spcBef>
                <a:spcPts val="35"/>
              </a:spcBef>
            </a:pPr>
            <a:endParaRPr sz="23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89535" marR="499109">
              <a:lnSpc>
                <a:spcPct val="100000"/>
              </a:lnSpc>
            </a:pP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Anaconda :- Anaconda Enterprise is an </a:t>
            </a:r>
            <a:r>
              <a:rPr i="0" spc="-10" dirty="0">
                <a:solidFill>
                  <a:schemeClr val="tx1"/>
                </a:solidFill>
                <a:latin typeface="Arial"/>
                <a:cs typeface="Arial"/>
              </a:rPr>
              <a:t>enterprise-ready,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secure, and</a:t>
            </a:r>
            <a:r>
              <a:rPr i="0" spc="-2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scalable  data science platform that </a:t>
            </a:r>
            <a:r>
              <a:rPr i="0" spc="5" dirty="0">
                <a:solidFill>
                  <a:schemeClr val="tx1"/>
                </a:solidFill>
                <a:latin typeface="Arial"/>
                <a:cs typeface="Arial"/>
              </a:rPr>
              <a:t>empowers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teams to </a:t>
            </a:r>
            <a:r>
              <a:rPr i="0" spc="-5" dirty="0">
                <a:solidFill>
                  <a:schemeClr val="tx1"/>
                </a:solidFill>
                <a:latin typeface="Arial"/>
                <a:cs typeface="Arial"/>
              </a:rPr>
              <a:t>govern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data science assets,  collaborate, and deploy data science</a:t>
            </a:r>
            <a:r>
              <a:rPr i="0" spc="-1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i="0" dirty="0">
                <a:solidFill>
                  <a:schemeClr val="tx1"/>
                </a:solidFill>
                <a:latin typeface="Arial"/>
                <a:cs typeface="Arial"/>
              </a:rPr>
              <a:t>projects.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996" y="655319"/>
            <a:ext cx="6275705" cy="556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43672" y="0"/>
            <a:ext cx="4648835" cy="6858000"/>
          </a:xfrm>
          <a:custGeom>
            <a:avLst/>
            <a:gdLst/>
            <a:ahLst/>
            <a:cxnLst/>
            <a:rect l="l" t="t" r="r" b="b"/>
            <a:pathLst>
              <a:path w="4648834" h="6858000">
                <a:moveTo>
                  <a:pt x="4648327" y="6857998"/>
                </a:moveTo>
                <a:lnTo>
                  <a:pt x="4648327" y="0"/>
                </a:lnTo>
                <a:lnTo>
                  <a:pt x="0" y="0"/>
                </a:lnTo>
                <a:lnTo>
                  <a:pt x="0" y="6857998"/>
                </a:lnTo>
                <a:lnTo>
                  <a:pt x="4648327" y="685799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76641" y="2179066"/>
            <a:ext cx="3224530" cy="130048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sz="4400" spc="-5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4400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400" spc="-50" dirty="0">
                <a:solidFill>
                  <a:srgbClr val="FFFFFF"/>
                </a:solidFill>
                <a:latin typeface="Arial"/>
                <a:cs typeface="Arial"/>
              </a:rPr>
              <a:t>RD</a:t>
            </a:r>
            <a:r>
              <a:rPr sz="4400" spc="-2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4400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400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z="4400" spc="-3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endParaRPr sz="4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76641" y="4242561"/>
            <a:ext cx="303847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spc="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5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50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Arial"/>
                <a:cs typeface="Arial"/>
              </a:rPr>
              <a:t>OW</a:t>
            </a:r>
            <a:r>
              <a:rPr sz="1500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spc="3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Arial"/>
                <a:cs typeface="Arial"/>
              </a:rPr>
              <a:t>YS</a:t>
            </a:r>
            <a:r>
              <a:rPr sz="150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500" spc="3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5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0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0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H 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500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5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500" spc="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spc="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spc="15" dirty="0">
                <a:solidFill>
                  <a:srgbClr val="FFFFFF"/>
                </a:solidFill>
                <a:latin typeface="Arial"/>
                <a:cs typeface="Arial"/>
              </a:rPr>
              <a:t>T.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85911" y="3687064"/>
            <a:ext cx="3383279" cy="0"/>
          </a:xfrm>
          <a:custGeom>
            <a:avLst/>
            <a:gdLst/>
            <a:ahLst/>
            <a:cxnLst/>
            <a:rect l="l" t="t" r="r" b="b"/>
            <a:pathLst>
              <a:path w="3383279">
                <a:moveTo>
                  <a:pt x="0" y="0"/>
                </a:moveTo>
                <a:lnTo>
                  <a:pt x="3383280" y="0"/>
                </a:lnTo>
              </a:path>
            </a:pathLst>
          </a:custGeom>
          <a:ln w="19050">
            <a:solidFill>
              <a:srgbClr val="1CA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324" y="1501851"/>
            <a:ext cx="39643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5" dirty="0">
                <a:solidFill>
                  <a:srgbClr val="FFFFFF"/>
                </a:solidFill>
                <a:latin typeface="Arial"/>
                <a:cs typeface="Arial"/>
              </a:rPr>
              <a:t>METHODOLOGY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5897" y="2353564"/>
            <a:ext cx="5303520" cy="0"/>
          </a:xfrm>
          <a:custGeom>
            <a:avLst/>
            <a:gdLst/>
            <a:ahLst/>
            <a:cxnLst/>
            <a:rect l="l" t="t" r="r" b="b"/>
            <a:pathLst>
              <a:path w="5303520">
                <a:moveTo>
                  <a:pt x="0" y="0"/>
                </a:moveTo>
                <a:lnTo>
                  <a:pt x="5303520" y="0"/>
                </a:lnTo>
              </a:path>
            </a:pathLst>
          </a:custGeom>
          <a:ln w="19050">
            <a:solidFill>
              <a:srgbClr val="1CA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19" y="3902709"/>
            <a:ext cx="338327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WORKFLOW OF 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MODULE</a:t>
            </a:r>
            <a:r>
              <a:rPr sz="20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25968" y="0"/>
            <a:ext cx="4566031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0282" y="643508"/>
            <a:ext cx="9812528" cy="3557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6" y="4554854"/>
            <a:ext cx="12189460" cy="2303145"/>
          </a:xfrm>
          <a:custGeom>
            <a:avLst/>
            <a:gdLst/>
            <a:ahLst/>
            <a:cxnLst/>
            <a:rect l="l" t="t" r="r" b="b"/>
            <a:pathLst>
              <a:path w="12189460" h="2303145">
                <a:moveTo>
                  <a:pt x="12188952" y="0"/>
                </a:moveTo>
                <a:lnTo>
                  <a:pt x="0" y="0"/>
                </a:lnTo>
                <a:lnTo>
                  <a:pt x="0" y="2303145"/>
                </a:lnTo>
                <a:lnTo>
                  <a:pt x="12188952" y="2303145"/>
                </a:lnTo>
                <a:lnTo>
                  <a:pt x="12188952" y="0"/>
                </a:lnTo>
                <a:close/>
              </a:path>
            </a:pathLst>
          </a:custGeom>
          <a:solidFill>
            <a:srgbClr val="5F5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12952" y="5235041"/>
            <a:ext cx="4544695" cy="83629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3321050">
              <a:lnSpc>
                <a:spcPts val="3020"/>
              </a:lnSpc>
              <a:spcBef>
                <a:spcPts val="480"/>
              </a:spcBef>
            </a:pP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ABOU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  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HARCASCADE</a:t>
            </a:r>
            <a:r>
              <a:rPr sz="28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CLASSIFIER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20790" y="5247513"/>
            <a:ext cx="0" cy="873760"/>
          </a:xfrm>
          <a:custGeom>
            <a:avLst/>
            <a:gdLst/>
            <a:ahLst/>
            <a:cxnLst/>
            <a:rect l="l" t="t" r="r" b="b"/>
            <a:pathLst>
              <a:path h="873760">
                <a:moveTo>
                  <a:pt x="0" y="0"/>
                </a:moveTo>
                <a:lnTo>
                  <a:pt x="0" y="873506"/>
                </a:lnTo>
              </a:path>
            </a:pathLst>
          </a:custGeom>
          <a:ln w="19050">
            <a:solidFill>
              <a:srgbClr val="569E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43625" y="4940934"/>
            <a:ext cx="5264150" cy="147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This is basically a machine learning based  approach where a cascade function is trained  from a lot of images both positive and negative.  Based on the training it is then used to detect the  objects in the other</a:t>
            </a:r>
            <a:r>
              <a:rPr sz="19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images.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" y="0"/>
            <a:ext cx="4051300" cy="6858000"/>
          </a:xfrm>
          <a:custGeom>
            <a:avLst/>
            <a:gdLst/>
            <a:ahLst/>
            <a:cxnLst/>
            <a:rect l="l" t="t" r="r" b="b"/>
            <a:pathLst>
              <a:path w="4051300" h="6858000">
                <a:moveTo>
                  <a:pt x="4050791" y="0"/>
                </a:moveTo>
                <a:lnTo>
                  <a:pt x="0" y="0"/>
                </a:lnTo>
                <a:lnTo>
                  <a:pt x="0" y="6858000"/>
                </a:lnTo>
                <a:lnTo>
                  <a:pt x="4050791" y="6858000"/>
                </a:lnTo>
                <a:lnTo>
                  <a:pt x="405079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1296" y="2671952"/>
            <a:ext cx="2856865" cy="139255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484"/>
              </a:spcBef>
            </a:pP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USECASES</a:t>
            </a:r>
            <a:r>
              <a:rPr sz="32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HARCASCADE  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CLASSIFIERS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33988" y="804862"/>
            <a:ext cx="6813550" cy="1290320"/>
            <a:chOff x="4733988" y="804862"/>
            <a:chExt cx="6813550" cy="1290320"/>
          </a:xfrm>
        </p:grpSpPr>
        <p:sp>
          <p:nvSpPr>
            <p:cNvPr id="5" name="object 5"/>
            <p:cNvSpPr/>
            <p:nvPr/>
          </p:nvSpPr>
          <p:spPr>
            <a:xfrm>
              <a:off x="4741926" y="812800"/>
              <a:ext cx="6797675" cy="1274445"/>
            </a:xfrm>
            <a:custGeom>
              <a:avLst/>
              <a:gdLst/>
              <a:ahLst/>
              <a:cxnLst/>
              <a:rect l="l" t="t" r="r" b="b"/>
              <a:pathLst>
                <a:path w="6797675" h="1274445">
                  <a:moveTo>
                    <a:pt x="6585204" y="0"/>
                  </a:moveTo>
                  <a:lnTo>
                    <a:pt x="212344" y="0"/>
                  </a:lnTo>
                  <a:lnTo>
                    <a:pt x="163632" y="5604"/>
                  </a:lnTo>
                  <a:lnTo>
                    <a:pt x="118928" y="21570"/>
                  </a:lnTo>
                  <a:lnTo>
                    <a:pt x="79502" y="46626"/>
                  </a:lnTo>
                  <a:lnTo>
                    <a:pt x="46626" y="79502"/>
                  </a:lnTo>
                  <a:lnTo>
                    <a:pt x="21570" y="118928"/>
                  </a:lnTo>
                  <a:lnTo>
                    <a:pt x="5604" y="163632"/>
                  </a:lnTo>
                  <a:lnTo>
                    <a:pt x="0" y="212344"/>
                  </a:lnTo>
                  <a:lnTo>
                    <a:pt x="0" y="1061720"/>
                  </a:lnTo>
                  <a:lnTo>
                    <a:pt x="5604" y="1110431"/>
                  </a:lnTo>
                  <a:lnTo>
                    <a:pt x="21570" y="1155135"/>
                  </a:lnTo>
                  <a:lnTo>
                    <a:pt x="46626" y="1194561"/>
                  </a:lnTo>
                  <a:lnTo>
                    <a:pt x="79502" y="1227437"/>
                  </a:lnTo>
                  <a:lnTo>
                    <a:pt x="118928" y="1252493"/>
                  </a:lnTo>
                  <a:lnTo>
                    <a:pt x="163632" y="1268459"/>
                  </a:lnTo>
                  <a:lnTo>
                    <a:pt x="212344" y="1274064"/>
                  </a:lnTo>
                  <a:lnTo>
                    <a:pt x="6585204" y="1274064"/>
                  </a:lnTo>
                  <a:lnTo>
                    <a:pt x="6633915" y="1268459"/>
                  </a:lnTo>
                  <a:lnTo>
                    <a:pt x="6678619" y="1252493"/>
                  </a:lnTo>
                  <a:lnTo>
                    <a:pt x="6718045" y="1227437"/>
                  </a:lnTo>
                  <a:lnTo>
                    <a:pt x="6750921" y="1194561"/>
                  </a:lnTo>
                  <a:lnTo>
                    <a:pt x="6775977" y="1155135"/>
                  </a:lnTo>
                  <a:lnTo>
                    <a:pt x="6791943" y="1110431"/>
                  </a:lnTo>
                  <a:lnTo>
                    <a:pt x="6797548" y="1061720"/>
                  </a:lnTo>
                  <a:lnTo>
                    <a:pt x="6797548" y="212344"/>
                  </a:lnTo>
                  <a:lnTo>
                    <a:pt x="6791943" y="163632"/>
                  </a:lnTo>
                  <a:lnTo>
                    <a:pt x="6775977" y="118928"/>
                  </a:lnTo>
                  <a:lnTo>
                    <a:pt x="6750921" y="79502"/>
                  </a:lnTo>
                  <a:lnTo>
                    <a:pt x="6718045" y="46626"/>
                  </a:lnTo>
                  <a:lnTo>
                    <a:pt x="6678619" y="21570"/>
                  </a:lnTo>
                  <a:lnTo>
                    <a:pt x="6633915" y="5604"/>
                  </a:lnTo>
                  <a:lnTo>
                    <a:pt x="6585204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41926" y="812800"/>
              <a:ext cx="6797675" cy="1274445"/>
            </a:xfrm>
            <a:custGeom>
              <a:avLst/>
              <a:gdLst/>
              <a:ahLst/>
              <a:cxnLst/>
              <a:rect l="l" t="t" r="r" b="b"/>
              <a:pathLst>
                <a:path w="6797675" h="1274445">
                  <a:moveTo>
                    <a:pt x="0" y="212344"/>
                  </a:moveTo>
                  <a:lnTo>
                    <a:pt x="5604" y="163632"/>
                  </a:lnTo>
                  <a:lnTo>
                    <a:pt x="21570" y="118928"/>
                  </a:lnTo>
                  <a:lnTo>
                    <a:pt x="46626" y="79502"/>
                  </a:lnTo>
                  <a:lnTo>
                    <a:pt x="79502" y="46626"/>
                  </a:lnTo>
                  <a:lnTo>
                    <a:pt x="118928" y="21570"/>
                  </a:lnTo>
                  <a:lnTo>
                    <a:pt x="163632" y="5604"/>
                  </a:lnTo>
                  <a:lnTo>
                    <a:pt x="212344" y="0"/>
                  </a:lnTo>
                  <a:lnTo>
                    <a:pt x="6585204" y="0"/>
                  </a:lnTo>
                  <a:lnTo>
                    <a:pt x="6633915" y="5604"/>
                  </a:lnTo>
                  <a:lnTo>
                    <a:pt x="6678619" y="21570"/>
                  </a:lnTo>
                  <a:lnTo>
                    <a:pt x="6718045" y="46626"/>
                  </a:lnTo>
                  <a:lnTo>
                    <a:pt x="6750921" y="79502"/>
                  </a:lnTo>
                  <a:lnTo>
                    <a:pt x="6775977" y="118928"/>
                  </a:lnTo>
                  <a:lnTo>
                    <a:pt x="6791943" y="163632"/>
                  </a:lnTo>
                  <a:lnTo>
                    <a:pt x="6797548" y="212344"/>
                  </a:lnTo>
                  <a:lnTo>
                    <a:pt x="6797548" y="1061720"/>
                  </a:lnTo>
                  <a:lnTo>
                    <a:pt x="6791943" y="1110431"/>
                  </a:lnTo>
                  <a:lnTo>
                    <a:pt x="6775977" y="1155135"/>
                  </a:lnTo>
                  <a:lnTo>
                    <a:pt x="6750921" y="1194561"/>
                  </a:lnTo>
                  <a:lnTo>
                    <a:pt x="6718045" y="1227437"/>
                  </a:lnTo>
                  <a:lnTo>
                    <a:pt x="6678619" y="1252493"/>
                  </a:lnTo>
                  <a:lnTo>
                    <a:pt x="6633915" y="1268459"/>
                  </a:lnTo>
                  <a:lnTo>
                    <a:pt x="6585204" y="1274064"/>
                  </a:lnTo>
                  <a:lnTo>
                    <a:pt x="212344" y="1274064"/>
                  </a:lnTo>
                  <a:lnTo>
                    <a:pt x="163632" y="1268459"/>
                  </a:lnTo>
                  <a:lnTo>
                    <a:pt x="118928" y="1252493"/>
                  </a:lnTo>
                  <a:lnTo>
                    <a:pt x="79502" y="1227437"/>
                  </a:lnTo>
                  <a:lnTo>
                    <a:pt x="46626" y="1194561"/>
                  </a:lnTo>
                  <a:lnTo>
                    <a:pt x="21570" y="1155135"/>
                  </a:lnTo>
                  <a:lnTo>
                    <a:pt x="5604" y="1110431"/>
                  </a:lnTo>
                  <a:lnTo>
                    <a:pt x="0" y="1061720"/>
                  </a:lnTo>
                  <a:lnTo>
                    <a:pt x="0" y="212344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83277" y="1068704"/>
            <a:ext cx="6272530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8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1. 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DETECTION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68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4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haarcascade_frontalface_default.xml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41926" y="2156079"/>
            <a:ext cx="6797675" cy="1274445"/>
          </a:xfrm>
          <a:custGeom>
            <a:avLst/>
            <a:gdLst/>
            <a:ahLst/>
            <a:cxnLst/>
            <a:rect l="l" t="t" r="r" b="b"/>
            <a:pathLst>
              <a:path w="6797675" h="1274445">
                <a:moveTo>
                  <a:pt x="6585204" y="0"/>
                </a:moveTo>
                <a:lnTo>
                  <a:pt x="212344" y="0"/>
                </a:lnTo>
                <a:lnTo>
                  <a:pt x="163632" y="5604"/>
                </a:lnTo>
                <a:lnTo>
                  <a:pt x="118928" y="21570"/>
                </a:lnTo>
                <a:lnTo>
                  <a:pt x="79502" y="46626"/>
                </a:lnTo>
                <a:lnTo>
                  <a:pt x="46626" y="79502"/>
                </a:lnTo>
                <a:lnTo>
                  <a:pt x="21570" y="118928"/>
                </a:lnTo>
                <a:lnTo>
                  <a:pt x="5604" y="163632"/>
                </a:lnTo>
                <a:lnTo>
                  <a:pt x="0" y="212344"/>
                </a:lnTo>
                <a:lnTo>
                  <a:pt x="0" y="1061720"/>
                </a:lnTo>
                <a:lnTo>
                  <a:pt x="5604" y="1110391"/>
                </a:lnTo>
                <a:lnTo>
                  <a:pt x="21570" y="1155080"/>
                </a:lnTo>
                <a:lnTo>
                  <a:pt x="46626" y="1194507"/>
                </a:lnTo>
                <a:lnTo>
                  <a:pt x="79502" y="1227397"/>
                </a:lnTo>
                <a:lnTo>
                  <a:pt x="118928" y="1252471"/>
                </a:lnTo>
                <a:lnTo>
                  <a:pt x="163632" y="1268453"/>
                </a:lnTo>
                <a:lnTo>
                  <a:pt x="212344" y="1274064"/>
                </a:lnTo>
                <a:lnTo>
                  <a:pt x="6585204" y="1274064"/>
                </a:lnTo>
                <a:lnTo>
                  <a:pt x="6633915" y="1268453"/>
                </a:lnTo>
                <a:lnTo>
                  <a:pt x="6678619" y="1252471"/>
                </a:lnTo>
                <a:lnTo>
                  <a:pt x="6718045" y="1227397"/>
                </a:lnTo>
                <a:lnTo>
                  <a:pt x="6750921" y="1194507"/>
                </a:lnTo>
                <a:lnTo>
                  <a:pt x="6775977" y="1155080"/>
                </a:lnTo>
                <a:lnTo>
                  <a:pt x="6791943" y="1110391"/>
                </a:lnTo>
                <a:lnTo>
                  <a:pt x="6797548" y="1061720"/>
                </a:lnTo>
                <a:lnTo>
                  <a:pt x="6797548" y="212344"/>
                </a:lnTo>
                <a:lnTo>
                  <a:pt x="6791943" y="163632"/>
                </a:lnTo>
                <a:lnTo>
                  <a:pt x="6775977" y="118928"/>
                </a:lnTo>
                <a:lnTo>
                  <a:pt x="6750921" y="79502"/>
                </a:lnTo>
                <a:lnTo>
                  <a:pt x="6718045" y="46626"/>
                </a:lnTo>
                <a:lnTo>
                  <a:pt x="6678619" y="21570"/>
                </a:lnTo>
                <a:lnTo>
                  <a:pt x="6633915" y="5604"/>
                </a:lnTo>
                <a:lnTo>
                  <a:pt x="6585204" y="0"/>
                </a:lnTo>
                <a:close/>
              </a:path>
            </a:pathLst>
          </a:custGeom>
          <a:solidFill>
            <a:srgbClr val="2797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83277" y="2412238"/>
            <a:ext cx="4447540" cy="70675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marR="5080">
              <a:lnSpc>
                <a:spcPts val="2480"/>
              </a:lnSpc>
              <a:spcBef>
                <a:spcPts val="51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2. 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FACE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AND EYE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DETECTION  using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haarcascade_eye.xml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41926" y="3499230"/>
            <a:ext cx="6797675" cy="1274445"/>
          </a:xfrm>
          <a:custGeom>
            <a:avLst/>
            <a:gdLst/>
            <a:ahLst/>
            <a:cxnLst/>
            <a:rect l="l" t="t" r="r" b="b"/>
            <a:pathLst>
              <a:path w="6797675" h="1274445">
                <a:moveTo>
                  <a:pt x="6585204" y="0"/>
                </a:moveTo>
                <a:lnTo>
                  <a:pt x="212344" y="0"/>
                </a:lnTo>
                <a:lnTo>
                  <a:pt x="163632" y="5610"/>
                </a:lnTo>
                <a:lnTo>
                  <a:pt x="118928" y="21592"/>
                </a:lnTo>
                <a:lnTo>
                  <a:pt x="79502" y="46666"/>
                </a:lnTo>
                <a:lnTo>
                  <a:pt x="46626" y="79556"/>
                </a:lnTo>
                <a:lnTo>
                  <a:pt x="21570" y="118983"/>
                </a:lnTo>
                <a:lnTo>
                  <a:pt x="5604" y="163672"/>
                </a:lnTo>
                <a:lnTo>
                  <a:pt x="0" y="212344"/>
                </a:lnTo>
                <a:lnTo>
                  <a:pt x="0" y="1061847"/>
                </a:lnTo>
                <a:lnTo>
                  <a:pt x="5604" y="1110518"/>
                </a:lnTo>
                <a:lnTo>
                  <a:pt x="21570" y="1155207"/>
                </a:lnTo>
                <a:lnTo>
                  <a:pt x="46626" y="1194634"/>
                </a:lnTo>
                <a:lnTo>
                  <a:pt x="79502" y="1227524"/>
                </a:lnTo>
                <a:lnTo>
                  <a:pt x="118928" y="1252598"/>
                </a:lnTo>
                <a:lnTo>
                  <a:pt x="163632" y="1268580"/>
                </a:lnTo>
                <a:lnTo>
                  <a:pt x="212344" y="1274191"/>
                </a:lnTo>
                <a:lnTo>
                  <a:pt x="6585204" y="1274191"/>
                </a:lnTo>
                <a:lnTo>
                  <a:pt x="6633915" y="1268580"/>
                </a:lnTo>
                <a:lnTo>
                  <a:pt x="6678619" y="1252598"/>
                </a:lnTo>
                <a:lnTo>
                  <a:pt x="6718045" y="1227524"/>
                </a:lnTo>
                <a:lnTo>
                  <a:pt x="6750921" y="1194634"/>
                </a:lnTo>
                <a:lnTo>
                  <a:pt x="6775977" y="1155207"/>
                </a:lnTo>
                <a:lnTo>
                  <a:pt x="6791943" y="1110518"/>
                </a:lnTo>
                <a:lnTo>
                  <a:pt x="6797548" y="1061847"/>
                </a:lnTo>
                <a:lnTo>
                  <a:pt x="6797548" y="212344"/>
                </a:lnTo>
                <a:lnTo>
                  <a:pt x="6791943" y="163672"/>
                </a:lnTo>
                <a:lnTo>
                  <a:pt x="6775977" y="118983"/>
                </a:lnTo>
                <a:lnTo>
                  <a:pt x="6750921" y="79556"/>
                </a:lnTo>
                <a:lnTo>
                  <a:pt x="6718045" y="46666"/>
                </a:lnTo>
                <a:lnTo>
                  <a:pt x="6678619" y="21592"/>
                </a:lnTo>
                <a:lnTo>
                  <a:pt x="6633915" y="5610"/>
                </a:lnTo>
                <a:lnTo>
                  <a:pt x="6585204" y="0"/>
                </a:lnTo>
                <a:close/>
              </a:path>
            </a:pathLst>
          </a:custGeom>
          <a:solidFill>
            <a:srgbClr val="27AD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83277" y="3755897"/>
            <a:ext cx="6421755" cy="70675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marR="5080">
              <a:lnSpc>
                <a:spcPts val="2480"/>
              </a:lnSpc>
              <a:spcBef>
                <a:spcPts val="51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3. VEHICLE DETECTION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STREAMING  VIDEO using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haarcascade_car.xml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41926" y="4842509"/>
            <a:ext cx="6797675" cy="1274445"/>
          </a:xfrm>
          <a:custGeom>
            <a:avLst/>
            <a:gdLst/>
            <a:ahLst/>
            <a:cxnLst/>
            <a:rect l="l" t="t" r="r" b="b"/>
            <a:pathLst>
              <a:path w="6797675" h="1274445">
                <a:moveTo>
                  <a:pt x="6585204" y="0"/>
                </a:moveTo>
                <a:lnTo>
                  <a:pt x="212344" y="0"/>
                </a:lnTo>
                <a:lnTo>
                  <a:pt x="163632" y="5610"/>
                </a:lnTo>
                <a:lnTo>
                  <a:pt x="118928" y="21592"/>
                </a:lnTo>
                <a:lnTo>
                  <a:pt x="79502" y="46666"/>
                </a:lnTo>
                <a:lnTo>
                  <a:pt x="46626" y="79556"/>
                </a:lnTo>
                <a:lnTo>
                  <a:pt x="21570" y="118983"/>
                </a:lnTo>
                <a:lnTo>
                  <a:pt x="5604" y="163672"/>
                </a:lnTo>
                <a:lnTo>
                  <a:pt x="0" y="212344"/>
                </a:lnTo>
                <a:lnTo>
                  <a:pt x="0" y="1061783"/>
                </a:lnTo>
                <a:lnTo>
                  <a:pt x="5604" y="1110476"/>
                </a:lnTo>
                <a:lnTo>
                  <a:pt x="21570" y="1155176"/>
                </a:lnTo>
                <a:lnTo>
                  <a:pt x="46626" y="1194608"/>
                </a:lnTo>
                <a:lnTo>
                  <a:pt x="79502" y="1227496"/>
                </a:lnTo>
                <a:lnTo>
                  <a:pt x="118928" y="1252566"/>
                </a:lnTo>
                <a:lnTo>
                  <a:pt x="163632" y="1268543"/>
                </a:lnTo>
                <a:lnTo>
                  <a:pt x="212344" y="1274152"/>
                </a:lnTo>
                <a:lnTo>
                  <a:pt x="6585204" y="1274152"/>
                </a:lnTo>
                <a:lnTo>
                  <a:pt x="6633915" y="1268543"/>
                </a:lnTo>
                <a:lnTo>
                  <a:pt x="6678619" y="1252566"/>
                </a:lnTo>
                <a:lnTo>
                  <a:pt x="6718045" y="1227496"/>
                </a:lnTo>
                <a:lnTo>
                  <a:pt x="6750921" y="1194608"/>
                </a:lnTo>
                <a:lnTo>
                  <a:pt x="6775977" y="1155176"/>
                </a:lnTo>
                <a:lnTo>
                  <a:pt x="6791943" y="1110476"/>
                </a:lnTo>
                <a:lnTo>
                  <a:pt x="6797548" y="1061783"/>
                </a:lnTo>
                <a:lnTo>
                  <a:pt x="6797548" y="212344"/>
                </a:lnTo>
                <a:lnTo>
                  <a:pt x="6791943" y="163672"/>
                </a:lnTo>
                <a:lnTo>
                  <a:pt x="6775977" y="118983"/>
                </a:lnTo>
                <a:lnTo>
                  <a:pt x="6750921" y="79556"/>
                </a:lnTo>
                <a:lnTo>
                  <a:pt x="6718045" y="46666"/>
                </a:lnTo>
                <a:lnTo>
                  <a:pt x="6678619" y="21592"/>
                </a:lnTo>
                <a:lnTo>
                  <a:pt x="6633915" y="5610"/>
                </a:lnTo>
                <a:lnTo>
                  <a:pt x="6585204" y="0"/>
                </a:lnTo>
                <a:close/>
              </a:path>
            </a:pathLst>
          </a:custGeom>
          <a:solidFill>
            <a:srgbClr val="28C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83277" y="4941570"/>
            <a:ext cx="5154295" cy="102235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2490"/>
              </a:lnSpc>
              <a:spcBef>
                <a:spcPts val="50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4. PEDESTRIAN DETECTION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FROM 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STREAMING VIDEO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46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haarcascade_fullbody.xml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172" y="704850"/>
            <a:ext cx="3077845" cy="143446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550"/>
              </a:spcBef>
            </a:pPr>
            <a:r>
              <a:rPr sz="3300" b="0" spc="-45" dirty="0">
                <a:solidFill>
                  <a:srgbClr val="FFFFFF"/>
                </a:solidFill>
                <a:latin typeface="Arial"/>
                <a:cs typeface="Arial"/>
              </a:rPr>
              <a:t>HARCASCADE  </a:t>
            </a:r>
            <a:r>
              <a:rPr sz="3300" b="0" spc="-75" dirty="0">
                <a:solidFill>
                  <a:srgbClr val="FFFFFF"/>
                </a:solidFill>
                <a:latin typeface="Arial"/>
                <a:cs typeface="Arial"/>
              </a:rPr>
              <a:t>FRONTAL</a:t>
            </a:r>
            <a:r>
              <a:rPr sz="3300" b="0"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0" spc="-80" dirty="0">
                <a:solidFill>
                  <a:srgbClr val="FFFFFF"/>
                </a:solidFill>
                <a:latin typeface="Arial"/>
                <a:cs typeface="Arial"/>
              </a:rPr>
              <a:t>FACE  </a:t>
            </a:r>
            <a:r>
              <a:rPr sz="3300" b="0" spc="-50" dirty="0">
                <a:solidFill>
                  <a:srgbClr val="FFFFFF"/>
                </a:solidFill>
                <a:latin typeface="Arial"/>
                <a:cs typeface="Arial"/>
              </a:rPr>
              <a:t>CLASSIFIER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3684" y="2353564"/>
            <a:ext cx="3291840" cy="0"/>
          </a:xfrm>
          <a:custGeom>
            <a:avLst/>
            <a:gdLst/>
            <a:ahLst/>
            <a:cxnLst/>
            <a:rect l="l" t="t" r="r" b="b"/>
            <a:pathLst>
              <a:path w="3291840">
                <a:moveTo>
                  <a:pt x="0" y="0"/>
                </a:moveTo>
                <a:lnTo>
                  <a:pt x="3291801" y="0"/>
                </a:lnTo>
              </a:path>
            </a:pathLst>
          </a:custGeom>
          <a:ln w="19050">
            <a:solidFill>
              <a:srgbClr val="1CA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2172" y="3521329"/>
            <a:ext cx="3261360" cy="931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is used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detect only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front  face of the user and eliminates  all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background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details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54296" y="3174"/>
            <a:ext cx="7537704" cy="68548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DAC1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1131</Words>
  <Application>Microsoft Office PowerPoint</Application>
  <PresentationFormat>Widescreen</PresentationFormat>
  <Paragraphs>81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Georgia</vt:lpstr>
      <vt:lpstr>Office Theme</vt:lpstr>
      <vt:lpstr>FACELOCK  ALGORITHM</vt:lpstr>
      <vt:lpstr>PROBLEM</vt:lpstr>
      <vt:lpstr>OBJECTIVE AND SCOPE</vt:lpstr>
      <vt:lpstr>SOFTWARE USED</vt:lpstr>
      <vt:lpstr>PowerPoint Presentation</vt:lpstr>
      <vt:lpstr>METHODOLOGY</vt:lpstr>
      <vt:lpstr>PowerPoint Presentation</vt:lpstr>
      <vt:lpstr>PowerPoint Presentation</vt:lpstr>
      <vt:lpstr>HARCASCADE  FRONTAL FACE  CLASSIFIER</vt:lpstr>
      <vt:lpstr>PowerPoint Presentation</vt:lpstr>
      <vt:lpstr>ABOUT LBPH MODEL</vt:lpstr>
      <vt:lpstr>Radius: the radius is used to build the circular local  binary pattern and represents the radius around the  central pixel. It is usually set to 1.</vt:lpstr>
      <vt:lpstr>TRAINING THE LBPH ALGORITHM</vt:lpstr>
      <vt:lpstr>APPLYING  THE LBPH  OPERATION</vt:lpstr>
      <vt:lpstr>APPLYING LBPH---CONTD--------</vt:lpstr>
      <vt:lpstr>PowerPoint Presentation</vt:lpstr>
      <vt:lpstr>1. So to find the image that matches the  input image we just need to compare  two histograms and return the image  with the closest histogram.</vt:lpstr>
      <vt:lpstr>PowerPoint Presentation</vt:lpstr>
      <vt:lpstr>PowerPoint Presentation</vt:lpstr>
      <vt:lpstr>https://docs.opencv.org/3.4/df/d25/class  cv_1_1face_1_1LBPHFaceRecognizer.h  tml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Saurav Jain</dc:creator>
  <cp:lastModifiedBy>Arpit Gaur</cp:lastModifiedBy>
  <cp:revision>4</cp:revision>
  <dcterms:created xsi:type="dcterms:W3CDTF">2022-01-02T05:11:15Z</dcterms:created>
  <dcterms:modified xsi:type="dcterms:W3CDTF">2022-02-14T07:05:52Z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2021-11-20T00:00:00Z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2022-01-02T00:00:00Z</vt:filetime>
  </property>
</Properties>
</file>